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1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0" r:id="rId3"/>
    <p:sldId id="674" r:id="rId4"/>
    <p:sldId id="675" r:id="rId5"/>
    <p:sldId id="678" r:id="rId6"/>
    <p:sldId id="681" r:id="rId7"/>
    <p:sldId id="677" r:id="rId8"/>
    <p:sldId id="679" r:id="rId9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AB0"/>
    <a:srgbClr val="C39787"/>
    <a:srgbClr val="464653"/>
    <a:srgbClr val="FF6600"/>
    <a:srgbClr val="000099"/>
    <a:srgbClr val="66CCFF"/>
    <a:srgbClr val="0000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08" y="-78"/>
      </p:cViewPr>
      <p:guideLst>
        <p:guide orient="horz" pos="297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06" y="-108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106070" tIns="53035" rIns="106070" bIns="5303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106070" tIns="53035" rIns="106070" bIns="5303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</a:defRPr>
            </a:lvl1pPr>
          </a:lstStyle>
          <a:p>
            <a:pPr>
              <a:defRPr/>
            </a:pPr>
            <a:fld id="{57687625-4745-4BBE-A9C1-917A98F08C36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wrap="square" lIns="106070" tIns="53035" rIns="106070" bIns="53035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106070" tIns="53035" rIns="106070" bIns="53035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</a:defRPr>
            </a:lvl1pPr>
          </a:lstStyle>
          <a:p>
            <a:pPr>
              <a:defRPr/>
            </a:pPr>
            <a:fld id="{BB31BFD6-FE2E-4B7A-B57E-309F4A643E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106070" tIns="53035" rIns="106070" bIns="5303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106070" tIns="53035" rIns="106070" bIns="5303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</a:defRPr>
            </a:lvl1pPr>
          </a:lstStyle>
          <a:p>
            <a:pPr>
              <a:defRPr/>
            </a:pPr>
            <a:fld id="{BFF91AB5-FD6C-4B45-833A-6C46837231A1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06070" tIns="53035" rIns="106070" bIns="5303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1200" y="4864100"/>
            <a:ext cx="5676900" cy="4603750"/>
          </a:xfrm>
          <a:prstGeom prst="rect">
            <a:avLst/>
          </a:prstGeom>
        </p:spPr>
        <p:txBody>
          <a:bodyPr vert="horz" wrap="square" lIns="106070" tIns="53035" rIns="106070" bIns="5303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wrap="square" lIns="106070" tIns="53035" rIns="106070" bIns="53035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106070" tIns="53035" rIns="106070" bIns="53035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</a:defRPr>
            </a:lvl1pPr>
          </a:lstStyle>
          <a:p>
            <a:pPr>
              <a:defRPr/>
            </a:pPr>
            <a:fld id="{DE34A986-3815-4098-9D81-A918441CA2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F5F969-3652-4C0C-9BDC-BB463E12FDBB}" type="slidenum">
              <a:rPr lang="fr-FR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65FE78-370F-4BBA-8B99-85C1943088DB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C90516-AF5B-4C42-9128-3A14499AE222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3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79388" y="6354763"/>
            <a:ext cx="12192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B1721E-5D35-459A-8BF5-5352275C84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F3E5-C228-4163-8B93-01E5E6A5AD7E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3250-9A1C-4E16-A5FE-9BA5391466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Triangle isocè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9FAA2A-92A5-4CB7-B7EC-D8E3E46DA107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33A29E-7D99-45EB-981F-88569A555C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2" descr="Z logo nouveau 001 basse def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260350"/>
            <a:ext cx="1289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EAB125-D527-43CF-9F3B-990EEE496040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388" y="6356350"/>
            <a:ext cx="1981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1A775A-E5BD-4AC8-BFE6-D2FE79CDBD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362D9D-BCB1-4DBE-9DF3-351937F766D7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F0DE70-BF2A-4D9D-8073-17506AF9CE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94756-337C-49B6-A880-6D42BF97D6C7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9FEE0-BBCB-4612-9138-2653FA6D30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54FB-AF56-481A-B678-6A1EE3C727C5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6269-F93F-4FBA-A2D9-2318BBE9DD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739B65-4D65-4E88-87FF-36919DA56B78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852C5-D583-4E7D-AA5A-E2022CB8A0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4" name="Picture 2" descr="C:\Users\POCF\Pictures\FNTV\Logo FNTV\Z logo nouveau 001 basse def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333375"/>
            <a:ext cx="12906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A42471-57B7-4FF0-9D63-38433E7F7EC0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073CF0-311F-4EC9-9D64-1F1F2F04B0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7" name="Triangle isocè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10B462-4C7B-424F-81E3-05D0595B6A94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79388" y="6356350"/>
            <a:ext cx="1981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D1A684-AA67-431A-B3C7-C3842EEEAD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435E98-09F8-44F8-B697-BEFBDA700A7E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01CC50-09D7-411E-9621-6C57CA0391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EEB4A4-D53B-4CE4-985F-91975D628322}" type="datetime1">
              <a:rPr lang="fr-FR"/>
              <a:pPr>
                <a:defRPr/>
              </a:pPr>
              <a:t>27/02/2012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06F772-C53B-418B-919B-FEDA67AC96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52863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9" r:id="rId1"/>
    <p:sldLayoutId id="2147485710" r:id="rId2"/>
    <p:sldLayoutId id="2147485711" r:id="rId3"/>
    <p:sldLayoutId id="2147485706" r:id="rId4"/>
    <p:sldLayoutId id="2147485707" r:id="rId5"/>
    <p:sldLayoutId id="2147485712" r:id="rId6"/>
    <p:sldLayoutId id="2147485713" r:id="rId7"/>
    <p:sldLayoutId id="2147485714" r:id="rId8"/>
    <p:sldLayoutId id="2147485715" r:id="rId9"/>
    <p:sldLayoutId id="2147485708" r:id="rId10"/>
    <p:sldLayoutId id="214748571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charset="2"/>
        <a:buChar char="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charset="2"/>
        <a:buChar char=""/>
        <a:defRPr sz="23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charset="2"/>
        <a:buChar char="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2"/>
        <a:buChar char="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9825"/>
            <a:ext cx="4895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 5" descr="signature_FNTV_Q_GIF200dpi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04800"/>
            <a:ext cx="33115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15" descr="C:\Users\POCF\Pictures\FNTV\Logo FNTV\Bandeau bas 001-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19613" y="5949950"/>
            <a:ext cx="46243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468313" y="6308725"/>
            <a:ext cx="48958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www.fntv.fr</a:t>
            </a:r>
          </a:p>
        </p:txBody>
      </p:sp>
      <p:pic>
        <p:nvPicPr>
          <p:cNvPr id="21" name="Image 10" descr="Plus-accueillant+titre-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6413" y="4292600"/>
            <a:ext cx="1573212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 11" descr="Plus-écologique+titr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32175" y="4292600"/>
            <a:ext cx="1573213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 12" descr="Plus-économique+titre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87938" y="4292600"/>
            <a:ext cx="1573212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13" descr="Plus-sûr+titre-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45288" y="429260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re 1"/>
          <p:cNvSpPr txBox="1">
            <a:spLocks/>
          </p:cNvSpPr>
          <p:nvPr/>
        </p:nvSpPr>
        <p:spPr bwMode="auto">
          <a:xfrm>
            <a:off x="266700" y="1676400"/>
            <a:ext cx="86106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i="1" dirty="0" err="1">
                <a:solidFill>
                  <a:srgbClr val="FFFFFF"/>
                </a:solidFill>
                <a:ea typeface="ＭＳ Ｐゴシック" charset="-128"/>
              </a:rPr>
              <a:t>Opening</a:t>
            </a:r>
            <a:r>
              <a:rPr lang="fr-FR" sz="3200" b="1" i="1" dirty="0">
                <a:solidFill>
                  <a:srgbClr val="FFFFFF"/>
                </a:solidFill>
                <a:ea typeface="ＭＳ Ｐゴシック" charset="-128"/>
              </a:rPr>
              <a:t> the </a:t>
            </a:r>
            <a:r>
              <a:rPr lang="fr-FR" sz="3200" b="1" i="1" dirty="0" err="1">
                <a:solidFill>
                  <a:srgbClr val="FFFFFF"/>
                </a:solidFill>
                <a:ea typeface="ＭＳ Ｐゴシック" charset="-128"/>
              </a:rPr>
              <a:t>intercity</a:t>
            </a:r>
            <a:r>
              <a:rPr lang="fr-FR" sz="3200" b="1" i="1" dirty="0">
                <a:solidFill>
                  <a:srgbClr val="FFFFFF"/>
                </a:solidFill>
                <a:ea typeface="ＭＳ Ｐゴシック" charset="-128"/>
              </a:rPr>
              <a:t> bus and coach </a:t>
            </a:r>
            <a:r>
              <a:rPr lang="fr-FR" sz="3200" b="1" i="1" dirty="0" err="1">
                <a:solidFill>
                  <a:srgbClr val="FFFFFF"/>
                </a:solidFill>
                <a:ea typeface="ＭＳ Ｐゴシック" charset="-128"/>
              </a:rPr>
              <a:t>market</a:t>
            </a:r>
            <a:r>
              <a:rPr lang="fr-FR" sz="3200" b="1" i="1" dirty="0">
                <a:solidFill>
                  <a:srgbClr val="FFFFFF"/>
                </a:solidFill>
                <a:ea typeface="ＭＳ Ｐゴシック" charset="-128"/>
              </a:rPr>
              <a:t> in France: challenges and </a:t>
            </a:r>
            <a:r>
              <a:rPr lang="fr-FR" sz="3200" b="1" i="1" dirty="0" err="1">
                <a:solidFill>
                  <a:srgbClr val="FFFFFF"/>
                </a:solidFill>
                <a:ea typeface="ＭＳ Ｐゴシック" charset="-128"/>
              </a:rPr>
              <a:t>opportunities</a:t>
            </a:r>
            <a:endParaRPr lang="fr-FR" sz="3200" b="1" i="1" dirty="0">
              <a:solidFill>
                <a:srgbClr val="FFFFFF"/>
              </a:solidFill>
              <a:ea typeface="ＭＳ Ｐゴシック" charset="-128"/>
            </a:endParaRPr>
          </a:p>
          <a:p>
            <a:pPr algn="ctr">
              <a:defRPr/>
            </a:pPr>
            <a:r>
              <a:rPr lang="fr-FR" sz="2000" b="1" dirty="0">
                <a:solidFill>
                  <a:srgbClr val="FFFFFF"/>
                </a:solidFill>
                <a:latin typeface="Bookman Old Style" charset="0"/>
                <a:ea typeface="ＭＳ Ｐゴシック" charset="-128"/>
              </a:rPr>
              <a:t>Eric RITTER</a:t>
            </a:r>
          </a:p>
          <a:p>
            <a:pPr algn="ctr">
              <a:defRPr/>
            </a:pPr>
            <a:r>
              <a:rPr lang="fr-FR" sz="2000" b="1" dirty="0">
                <a:solidFill>
                  <a:srgbClr val="FFFFFF"/>
                </a:solidFill>
                <a:latin typeface="Bookman Old Style" charset="0"/>
                <a:ea typeface="ＭＳ Ｐゴシック" charset="-128"/>
              </a:rPr>
              <a:t>Secrétaire Général de la FNTV</a:t>
            </a:r>
            <a:endParaRPr lang="fr-FR" sz="2000" b="1" dirty="0">
              <a:solidFill>
                <a:schemeClr val="bg1"/>
              </a:solidFill>
              <a:latin typeface="Bookman Old Style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2B9D86-693A-47F0-AED6-EE730CD57B2D}" type="slidenum">
              <a:rPr lang="fr-FR"/>
              <a:pPr/>
              <a:t>2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266700" y="685800"/>
            <a:ext cx="86106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PUBLIC TRANSPORT REGULATION </a:t>
            </a:r>
          </a:p>
          <a:p>
            <a:pPr algn="ctr">
              <a:defRPr/>
            </a:pPr>
            <a:r>
              <a:rPr lang="fr-FR" sz="3200" b="1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IN FRANCE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266700" y="2133600"/>
            <a:ext cx="86106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>
              <a:buFont typeface="Wingdings" charset="2"/>
              <a:buChar char="ü"/>
            </a:pP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Law No. 82-1153 of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Dec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. 1982 on the orientation of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domestic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transport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66700" y="3886200"/>
            <a:ext cx="86106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>
              <a:buFont typeface="Wingdings" charset="2"/>
              <a:buChar char="ü"/>
            </a:pP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800" b="1" smtClean="0">
                <a:solidFill>
                  <a:srgbClr val="444455"/>
                </a:solidFill>
                <a:latin typeface="Bookman Old Style" charset="0"/>
              </a:rPr>
              <a:t>Inappropriate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legal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framework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on long distance for coach transport</a:t>
            </a:r>
          </a:p>
        </p:txBody>
      </p:sp>
      <p:pic>
        <p:nvPicPr>
          <p:cNvPr id="11272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9825"/>
            <a:ext cx="4895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5" descr="C:\Users\POCF\Pictures\FNTV\Logo FNTV\Bandeau bas 001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613" y="5949950"/>
            <a:ext cx="46243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468313" y="6308725"/>
            <a:ext cx="48958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www.fntv.fr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DB5771-D86F-4284-9FEC-365D9A1E00DE}" type="slidenum">
              <a:rPr lang="fr-FR"/>
              <a:pPr/>
              <a:t>3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07505" y="304801"/>
            <a:ext cx="8928992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000" b="1" dirty="0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ROAD CABOTAGE </a:t>
            </a:r>
            <a:r>
              <a:rPr lang="fr-FR" sz="3000" b="1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ON </a:t>
            </a:r>
            <a:r>
              <a:rPr lang="fr-FR" sz="3000" b="1" smtClean="0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INTERNATIONAL CARRIAGE OF </a:t>
            </a:r>
            <a:r>
              <a:rPr lang="fr-FR" sz="3000" b="1" dirty="0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PASSENGERS BY ROAD</a:t>
            </a:r>
          </a:p>
        </p:txBody>
      </p:sp>
      <p:pic>
        <p:nvPicPr>
          <p:cNvPr id="12294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9825"/>
            <a:ext cx="4895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5" descr="C:\Users\POCF\Pictures\FNTV\Logo FNTV\Bandeau bas 001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613" y="5949950"/>
            <a:ext cx="46243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468313" y="6308725"/>
            <a:ext cx="48958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www.fntv.fr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251520" y="4005064"/>
            <a:ext cx="85689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/>
            <a:endParaRPr lang="fr-FR" sz="2800" b="1" dirty="0" smtClean="0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Wingdings" charset="2"/>
              <a:buChar char="ü"/>
            </a:pPr>
            <a:endParaRPr lang="fr-FR" sz="2000" b="1" dirty="0" smtClean="0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Wingdings" charset="2"/>
              <a:buChar char="ü"/>
            </a:pPr>
            <a:endParaRPr lang="fr-FR" sz="2000" b="1" dirty="0" smtClean="0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Wingdings" charset="2"/>
              <a:buChar char="ü"/>
            </a:pPr>
            <a:r>
              <a:rPr lang="fr-FR" sz="2000" b="1" dirty="0" smtClean="0">
                <a:solidFill>
                  <a:srgbClr val="444455"/>
                </a:solidFill>
                <a:latin typeface="Bookman Old Style" charset="0"/>
              </a:rPr>
              <a:t>Law No 2009-1503 of </a:t>
            </a:r>
            <a:r>
              <a:rPr lang="fr-FR" sz="2000" b="1" dirty="0" err="1" smtClean="0">
                <a:solidFill>
                  <a:srgbClr val="444455"/>
                </a:solidFill>
                <a:latin typeface="Bookman Old Style" charset="0"/>
              </a:rPr>
              <a:t>Dec</a:t>
            </a:r>
            <a:r>
              <a:rPr lang="fr-FR" sz="2000" b="1" dirty="0" smtClean="0">
                <a:solidFill>
                  <a:srgbClr val="444455"/>
                </a:solidFill>
                <a:latin typeface="Bookman Old Style" charset="0"/>
              </a:rPr>
              <a:t>. 8th 2009 on the organisation and </a:t>
            </a:r>
            <a:r>
              <a:rPr lang="fr-FR" sz="2000" b="1" dirty="0" err="1" smtClean="0">
                <a:solidFill>
                  <a:srgbClr val="444455"/>
                </a:solidFill>
                <a:latin typeface="Bookman Old Style" charset="0"/>
              </a:rPr>
              <a:t>regulation</a:t>
            </a:r>
            <a:r>
              <a:rPr lang="fr-FR" sz="2000" b="1" dirty="0" smtClean="0">
                <a:solidFill>
                  <a:srgbClr val="444455"/>
                </a:solidFill>
                <a:latin typeface="Bookman Old Style" charset="0"/>
              </a:rPr>
              <a:t> of rail transport and on </a:t>
            </a:r>
            <a:r>
              <a:rPr lang="fr-FR" sz="2000" b="1" dirty="0" err="1" smtClean="0">
                <a:solidFill>
                  <a:srgbClr val="444455"/>
                </a:solidFill>
                <a:latin typeface="Bookman Old Style" charset="0"/>
              </a:rPr>
              <a:t>various</a:t>
            </a:r>
            <a:r>
              <a:rPr lang="fr-FR" sz="2000" b="1" dirty="0" smtClean="0">
                <a:solidFill>
                  <a:srgbClr val="444455"/>
                </a:solidFill>
                <a:latin typeface="Bookman Old Style" charset="0"/>
              </a:rPr>
              <a:t> transport provisions</a:t>
            </a:r>
          </a:p>
          <a:p>
            <a:pPr algn="just"/>
            <a:endParaRPr lang="fr-FR" sz="2000" b="1" dirty="0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Wingdings" charset="2"/>
              <a:buChar char="ü"/>
            </a:pPr>
            <a:endParaRPr lang="fr-FR" sz="2000" b="1" dirty="0">
              <a:solidFill>
                <a:srgbClr val="444455"/>
              </a:solidFill>
              <a:latin typeface="Bookman Old Style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323528" y="2420888"/>
            <a:ext cx="86106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>
              <a:buFont typeface="Wingdings" charset="2"/>
              <a:buChar char="ü"/>
            </a:pP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 </a:t>
            </a:r>
            <a:r>
              <a:rPr lang="fr-FR" sz="2000" b="1" dirty="0" err="1">
                <a:solidFill>
                  <a:srgbClr val="444455"/>
                </a:solidFill>
                <a:latin typeface="Bookman Old Style" charset="0"/>
              </a:rPr>
              <a:t>Regulation</a:t>
            </a:r>
            <a:r>
              <a:rPr lang="fr-FR" sz="2000" b="1" dirty="0">
                <a:solidFill>
                  <a:srgbClr val="444455"/>
                </a:solidFill>
                <a:latin typeface="Bookman Old Style" charset="0"/>
              </a:rPr>
              <a:t> (EC) No 1073/2009 of the </a:t>
            </a:r>
            <a:r>
              <a:rPr lang="fr-FR" sz="2000" b="1" dirty="0" err="1">
                <a:solidFill>
                  <a:srgbClr val="444455"/>
                </a:solidFill>
                <a:latin typeface="Bookman Old Style" charset="0"/>
              </a:rPr>
              <a:t>European</a:t>
            </a:r>
            <a:r>
              <a:rPr lang="fr-FR" sz="20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000" b="1" dirty="0" err="1">
                <a:solidFill>
                  <a:srgbClr val="444455"/>
                </a:solidFill>
                <a:latin typeface="Bookman Old Style" charset="0"/>
              </a:rPr>
              <a:t>Parliament</a:t>
            </a:r>
            <a:r>
              <a:rPr lang="fr-FR" sz="2000" b="1" dirty="0">
                <a:solidFill>
                  <a:srgbClr val="444455"/>
                </a:solidFill>
                <a:latin typeface="Bookman Old Style" charset="0"/>
              </a:rPr>
              <a:t> and of the Council of 21 </a:t>
            </a:r>
            <a:r>
              <a:rPr lang="fr-FR" sz="2000" b="1" dirty="0" err="1">
                <a:solidFill>
                  <a:srgbClr val="444455"/>
                </a:solidFill>
                <a:latin typeface="Bookman Old Style" charset="0"/>
              </a:rPr>
              <a:t>October</a:t>
            </a:r>
            <a:r>
              <a:rPr lang="fr-FR" sz="2000" b="1" dirty="0">
                <a:solidFill>
                  <a:srgbClr val="444455"/>
                </a:solidFill>
                <a:latin typeface="Bookman Old Style" charset="0"/>
              </a:rPr>
              <a:t> 2009 on </a:t>
            </a:r>
            <a:r>
              <a:rPr lang="fr-FR" sz="2000" b="1" dirty="0" err="1">
                <a:solidFill>
                  <a:srgbClr val="444455"/>
                </a:solidFill>
                <a:latin typeface="Bookman Old Style" charset="0"/>
              </a:rPr>
              <a:t>common</a:t>
            </a:r>
            <a:r>
              <a:rPr lang="fr-FR" sz="20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000" b="1" dirty="0" err="1">
                <a:solidFill>
                  <a:srgbClr val="444455"/>
                </a:solidFill>
                <a:latin typeface="Bookman Old Style" charset="0"/>
              </a:rPr>
              <a:t>rules</a:t>
            </a:r>
            <a:r>
              <a:rPr lang="fr-FR" sz="2000" b="1" dirty="0">
                <a:solidFill>
                  <a:srgbClr val="444455"/>
                </a:solidFill>
                <a:latin typeface="Bookman Old Style" charset="0"/>
              </a:rPr>
              <a:t> for </a:t>
            </a:r>
            <a:r>
              <a:rPr lang="fr-FR" sz="2000" b="1" dirty="0" err="1">
                <a:solidFill>
                  <a:srgbClr val="444455"/>
                </a:solidFill>
                <a:latin typeface="Bookman Old Style" charset="0"/>
              </a:rPr>
              <a:t>access</a:t>
            </a:r>
            <a:r>
              <a:rPr lang="fr-FR" sz="2000" b="1" dirty="0">
                <a:solidFill>
                  <a:srgbClr val="444455"/>
                </a:solidFill>
                <a:latin typeface="Bookman Old Style" charset="0"/>
              </a:rPr>
              <a:t> to the international </a:t>
            </a:r>
            <a:r>
              <a:rPr lang="fr-FR" sz="2000" b="1" dirty="0" err="1">
                <a:solidFill>
                  <a:srgbClr val="444455"/>
                </a:solidFill>
                <a:latin typeface="Bookman Old Style" charset="0"/>
              </a:rPr>
              <a:t>market</a:t>
            </a:r>
            <a:r>
              <a:rPr lang="fr-FR" sz="2000" b="1" dirty="0">
                <a:solidFill>
                  <a:srgbClr val="444455"/>
                </a:solidFill>
                <a:latin typeface="Bookman Old Style" charset="0"/>
              </a:rPr>
              <a:t> for coach and bus services</a:t>
            </a:r>
          </a:p>
          <a:p>
            <a:pPr algn="just"/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(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Merger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of directive 96/26/EC on admission to the occupation of road transport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operator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and the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Regulation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(EC) No 12/98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laying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down the conditions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under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which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non-resident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carriers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may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operate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national road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passenger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transport services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within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a </a:t>
            </a:r>
            <a:r>
              <a:rPr lang="fr-FR" sz="1400" b="1" dirty="0" err="1" smtClean="0">
                <a:solidFill>
                  <a:srgbClr val="444455"/>
                </a:solidFill>
                <a:latin typeface="Bookman Old Style" charset="0"/>
              </a:rPr>
              <a:t>Member</a:t>
            </a:r>
            <a:r>
              <a:rPr lang="fr-FR" sz="1400" b="1" dirty="0" smtClean="0">
                <a:solidFill>
                  <a:srgbClr val="444455"/>
                </a:solidFill>
                <a:latin typeface="Bookman Old Style" charset="0"/>
              </a:rPr>
              <a:t> State)</a:t>
            </a:r>
            <a:endParaRPr lang="fr-FR" sz="1400" b="1" dirty="0">
              <a:solidFill>
                <a:srgbClr val="444455"/>
              </a:solidFill>
              <a:latin typeface="Bookman Old Style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295400" y="48768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/>
            <a:endParaRPr lang="fr-FR" sz="2000" b="1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Wingdings" charset="2"/>
              <a:buChar char="ü"/>
            </a:pPr>
            <a:endParaRPr lang="fr-FR" sz="2000" b="1">
              <a:solidFill>
                <a:srgbClr val="444455"/>
              </a:solidFill>
              <a:latin typeface="Bookman Old Sty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38A1E8-B543-4A0D-858A-A6178260E019}" type="slidenum">
              <a:rPr lang="fr-FR"/>
              <a:pPr/>
              <a:t>4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304800" y="533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/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       </a:t>
            </a:r>
            <a:r>
              <a:rPr lang="fr-FR" sz="2800" b="1" dirty="0" err="1" smtClean="0">
                <a:solidFill>
                  <a:srgbClr val="444455"/>
                </a:solidFill>
                <a:latin typeface="Bookman Old Style" charset="0"/>
              </a:rPr>
              <a:t>Authorisation</a:t>
            </a:r>
            <a:r>
              <a:rPr lang="fr-FR" sz="2800" b="1" dirty="0" smtClean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procedure</a:t>
            </a:r>
            <a:endParaRPr lang="fr-FR" sz="2800" b="1" dirty="0">
              <a:solidFill>
                <a:srgbClr val="444455"/>
              </a:solidFill>
              <a:latin typeface="Bookman Old Style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33400" y="1828800"/>
            <a:ext cx="838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r>
              <a:rPr lang="fr-FR" sz="2400" b="1">
                <a:solidFill>
                  <a:srgbClr val="444455"/>
                </a:solidFill>
                <a:latin typeface="Bookman Old Style" charset="0"/>
              </a:rPr>
              <a:t>Grounds for refusal:</a:t>
            </a:r>
          </a:p>
          <a:p>
            <a:pPr algn="just"/>
            <a:r>
              <a:rPr lang="fr-FR" sz="2400" b="1">
                <a:solidFill>
                  <a:srgbClr val="444455"/>
                </a:solidFill>
                <a:latin typeface="Bookman Old Style" charset="0"/>
              </a:rPr>
              <a:t> </a:t>
            </a:r>
          </a:p>
          <a:p>
            <a:pPr algn="just">
              <a:buFont typeface="Wingdings" charset="2"/>
              <a:buChar char="ü"/>
            </a:pPr>
            <a:r>
              <a:rPr lang="fr-FR" sz="2400" b="1">
                <a:solidFill>
                  <a:srgbClr val="444455"/>
                </a:solidFill>
                <a:latin typeface="Bookman Old Style" charset="0"/>
              </a:rPr>
              <a:t>the service would affect the viability of a comparable service operated under public service contract</a:t>
            </a:r>
          </a:p>
          <a:p>
            <a:pPr algn="just">
              <a:buFont typeface="Wingdings" charset="2"/>
              <a:buChar char="ü"/>
            </a:pPr>
            <a:endParaRPr lang="fr-FR" sz="2400" b="1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Wingdings" charset="2"/>
              <a:buChar char="ü"/>
            </a:pPr>
            <a:r>
              <a:rPr lang="fr-FR" sz="2400" b="1">
                <a:solidFill>
                  <a:srgbClr val="444455"/>
                </a:solidFill>
                <a:latin typeface="Bookman Old Style" charset="0"/>
              </a:rPr>
              <a:t>the main purpose of the service is not to carry passengers between stops located in different Member States </a:t>
            </a:r>
          </a:p>
          <a:p>
            <a:pPr algn="just"/>
            <a:r>
              <a:rPr lang="fr-FR" sz="2800" b="1">
                <a:solidFill>
                  <a:srgbClr val="444455"/>
                </a:solidFill>
                <a:latin typeface="Bookman Old Style" charset="0"/>
              </a:rPr>
              <a:t> </a:t>
            </a:r>
          </a:p>
        </p:txBody>
      </p:sp>
      <p:pic>
        <p:nvPicPr>
          <p:cNvPr id="13317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9825"/>
            <a:ext cx="4895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5" descr="C:\Users\POCF\Pictures\FNTV\Logo FNTV\Bandeau bas 001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613" y="5949950"/>
            <a:ext cx="46243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468313" y="6308725"/>
            <a:ext cx="48958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www.fntv.fr</a:t>
            </a:r>
          </a:p>
        </p:txBody>
      </p:sp>
      <p:sp>
        <p:nvSpPr>
          <p:cNvPr id="11" name="Flèche vers la droite 10"/>
          <p:cNvSpPr/>
          <p:nvPr/>
        </p:nvSpPr>
        <p:spPr>
          <a:xfrm>
            <a:off x="457200" y="1219200"/>
            <a:ext cx="6858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rgbClr val="FFFFFF"/>
                </a:solidFill>
                <a:ea typeface="ＭＳ Ｐゴシック" charset="-128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00AE2D-9FE6-4DBF-9098-339583208E3B}" type="slidenum">
              <a:rPr lang="fr-FR"/>
              <a:pPr/>
              <a:t>5</a:t>
            </a:fld>
            <a:endParaRPr lang="fr-FR"/>
          </a:p>
        </p:txBody>
      </p:sp>
      <p:pic>
        <p:nvPicPr>
          <p:cNvPr id="14339" name="Tit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500063"/>
            <a:ext cx="8747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66700" y="5334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Bookman Old Style" charset="0"/>
              </a:rPr>
              <a:t>BILL ON </a:t>
            </a:r>
            <a:r>
              <a:rPr lang="fr-FR" sz="3200" b="1" dirty="0" smtClean="0">
                <a:solidFill>
                  <a:schemeClr val="bg1"/>
                </a:solidFill>
                <a:latin typeface="Bookman Old Style" charset="0"/>
              </a:rPr>
              <a:t>BUS </a:t>
            </a:r>
            <a:r>
              <a:rPr lang="fr-FR" sz="3200" b="1" dirty="0">
                <a:solidFill>
                  <a:schemeClr val="bg1"/>
                </a:solidFill>
                <a:latin typeface="Bookman Old Style" charset="0"/>
              </a:rPr>
              <a:t>SERVICES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304800" y="1592263"/>
            <a:ext cx="8610600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>
              <a:buFont typeface="Wingdings" charset="2"/>
              <a:buChar char="ü"/>
            </a:pP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Inter-regional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800" b="1" dirty="0" smtClean="0">
                <a:solidFill>
                  <a:srgbClr val="444455"/>
                </a:solidFill>
                <a:latin typeface="Bookman Old Style" charset="0"/>
              </a:rPr>
              <a:t>bus 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services</a:t>
            </a:r>
          </a:p>
          <a:p>
            <a:pPr algn="just">
              <a:buFont typeface="Wingdings" charset="2"/>
              <a:buChar char="ü"/>
            </a:pPr>
            <a:endParaRPr lang="fr-FR" sz="2800" b="1" dirty="0">
              <a:solidFill>
                <a:srgbClr val="444455"/>
              </a:solidFill>
              <a:latin typeface="Bookman Old Style" charset="0"/>
            </a:endParaRPr>
          </a:p>
          <a:p>
            <a:pPr marL="914400" lvl="1" indent="-457200" algn="just">
              <a:buFont typeface="Courier New" charset="0"/>
              <a:buChar char="o"/>
            </a:pP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Contract</a:t>
            </a: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between</a:t>
            </a: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2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neighboring</a:t>
            </a: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regions</a:t>
            </a:r>
            <a:endParaRPr lang="fr-FR" sz="2400" b="1" dirty="0">
              <a:solidFill>
                <a:srgbClr val="444455"/>
              </a:solidFill>
              <a:latin typeface="Bookman Old Style" charset="0"/>
            </a:endParaRPr>
          </a:p>
          <a:p>
            <a:pPr marL="914400" lvl="1" indent="-457200" algn="just">
              <a:buFont typeface="Courier New" charset="0"/>
              <a:buChar char="o"/>
            </a:pP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Opinion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from</a:t>
            </a: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the relevant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departements</a:t>
            </a: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and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from</a:t>
            </a: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the State   </a:t>
            </a:r>
          </a:p>
          <a:p>
            <a:pPr algn="just">
              <a:buFont typeface="Wingdings" charset="2"/>
              <a:buChar char="ü"/>
            </a:pPr>
            <a:endParaRPr lang="fr-FR" sz="2800" b="1" dirty="0">
              <a:solidFill>
                <a:srgbClr val="444455"/>
              </a:solidFill>
              <a:latin typeface="Bookman Old Style" charset="0"/>
            </a:endParaRPr>
          </a:p>
        </p:txBody>
      </p:sp>
      <p:pic>
        <p:nvPicPr>
          <p:cNvPr id="14342" name="Picture 1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9825"/>
            <a:ext cx="4895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5" descr="C:\Users\POCF\Pictures\FNTV\Logo FNTV\Bandeau bas 001-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9613" y="5949950"/>
            <a:ext cx="46243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468313" y="6308725"/>
            <a:ext cx="48958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www.fntv.fr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228600" y="45720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>
              <a:buFont typeface="Wingdings" charset="2"/>
              <a:buChar char="ü"/>
            </a:pP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National </a:t>
            </a:r>
            <a:r>
              <a:rPr lang="fr-FR" sz="2800" b="1" dirty="0" smtClean="0">
                <a:solidFill>
                  <a:srgbClr val="444455"/>
                </a:solidFill>
                <a:latin typeface="Bookman Old Style" charset="0"/>
              </a:rPr>
              <a:t>bus 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services</a:t>
            </a:r>
          </a:p>
          <a:p>
            <a:pPr algn="just">
              <a:buFont typeface="Wingdings" charset="2"/>
              <a:buChar char="ü"/>
            </a:pPr>
            <a:endParaRPr lang="fr-FR" sz="2800" b="1" dirty="0">
              <a:solidFill>
                <a:srgbClr val="444455"/>
              </a:solidFill>
              <a:latin typeface="Bookman Old Style" charset="0"/>
            </a:endParaRPr>
          </a:p>
          <a:p>
            <a:pPr lvl="1" algn="just">
              <a:buFont typeface="Courier New" charset="0"/>
              <a:buChar char="o"/>
            </a:pP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  2 or more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regions</a:t>
            </a: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which</a:t>
            </a: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are not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neighboring</a:t>
            </a:r>
            <a:endParaRPr lang="fr-FR" sz="2400" b="1" dirty="0">
              <a:solidFill>
                <a:srgbClr val="444455"/>
              </a:solidFill>
              <a:latin typeface="Bookman Old Style" charset="0"/>
            </a:endParaRPr>
          </a:p>
          <a:p>
            <a:pPr lvl="1" algn="just">
              <a:buFont typeface="Courier New" charset="0"/>
              <a:buChar char="o"/>
            </a:pPr>
            <a:r>
              <a:rPr lang="fr-FR" sz="2400" b="1" dirty="0">
                <a:solidFill>
                  <a:srgbClr val="444455"/>
                </a:solidFill>
                <a:latin typeface="Bookman Old Style" charset="0"/>
              </a:rPr>
              <a:t>   State </a:t>
            </a:r>
            <a:r>
              <a:rPr lang="fr-FR" sz="2400" b="1" dirty="0" err="1">
                <a:solidFill>
                  <a:srgbClr val="444455"/>
                </a:solidFill>
                <a:latin typeface="Bookman Old Style" charset="0"/>
              </a:rPr>
              <a:t>authorisation</a:t>
            </a:r>
            <a:endParaRPr lang="fr-FR" sz="2400" b="1" dirty="0">
              <a:solidFill>
                <a:srgbClr val="444455"/>
              </a:solidFill>
              <a:latin typeface="Bookman Old Style" charset="0"/>
            </a:endParaRPr>
          </a:p>
          <a:p>
            <a:pPr lvl="1" algn="just"/>
            <a:endParaRPr lang="fr-FR" sz="2400" b="1" dirty="0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Courier New" charset="0"/>
              <a:buChar char="o"/>
            </a:pPr>
            <a:endParaRPr lang="fr-FR" sz="2400" b="1" dirty="0">
              <a:solidFill>
                <a:srgbClr val="444455"/>
              </a:solidFill>
              <a:latin typeface="Bookman Old Style" charset="0"/>
            </a:endParaRPr>
          </a:p>
          <a:p>
            <a:pPr algn="just"/>
            <a:endParaRPr lang="fr-FR" sz="2400" b="1" dirty="0">
              <a:solidFill>
                <a:srgbClr val="444455"/>
              </a:solidFill>
              <a:latin typeface="Bookman Old Sty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BB4F36-0946-4A22-A3C2-4BB45FB74DFA}" type="slidenum">
              <a:rPr lang="fr-FR"/>
              <a:pPr/>
              <a:t>6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266700" y="533400"/>
            <a:ext cx="8610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BILL ON </a:t>
            </a:r>
            <a:r>
              <a:rPr lang="fr-FR" sz="3200" b="1" dirty="0" smtClean="0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BUS </a:t>
            </a:r>
            <a:r>
              <a:rPr lang="fr-FR" sz="3200" b="1" dirty="0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SERVICES</a:t>
            </a:r>
          </a:p>
        </p:txBody>
      </p:sp>
      <p:pic>
        <p:nvPicPr>
          <p:cNvPr id="15366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9825"/>
            <a:ext cx="4895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5" descr="C:\Users\POCF\Pictures\FNTV\Logo FNTV\Bandeau bas 001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613" y="5949950"/>
            <a:ext cx="46243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468313" y="6308725"/>
            <a:ext cx="48958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www.fntv.fr</a:t>
            </a:r>
          </a:p>
        </p:txBody>
      </p:sp>
      <p:sp>
        <p:nvSpPr>
          <p:cNvPr id="15369" name="Titre 1"/>
          <p:cNvSpPr txBox="1">
            <a:spLocks/>
          </p:cNvSpPr>
          <p:nvPr/>
        </p:nvSpPr>
        <p:spPr bwMode="auto">
          <a:xfrm>
            <a:off x="762000" y="2590800"/>
            <a:ext cx="81534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/>
            <a:r>
              <a:rPr lang="fr-FR" sz="2800" b="1" u="sng">
                <a:solidFill>
                  <a:srgbClr val="444455"/>
                </a:solidFill>
                <a:latin typeface="Bookman Old Style" charset="0"/>
              </a:rPr>
              <a:t>Requirement in both cases</a:t>
            </a:r>
            <a:r>
              <a:rPr lang="fr-FR" sz="2800" b="1">
                <a:solidFill>
                  <a:srgbClr val="444455"/>
                </a:solidFill>
                <a:latin typeface="Bookman Old Style" charset="0"/>
              </a:rPr>
              <a:t>:</a:t>
            </a:r>
          </a:p>
          <a:p>
            <a:pPr algn="just"/>
            <a:endParaRPr lang="fr-FR" sz="2400" b="1">
              <a:solidFill>
                <a:srgbClr val="444455"/>
              </a:solidFill>
              <a:latin typeface="Bookman Old Style" charset="0"/>
            </a:endParaRPr>
          </a:p>
          <a:p>
            <a:pPr algn="just"/>
            <a:r>
              <a:rPr lang="fr-FR" sz="2400" b="1">
                <a:solidFill>
                  <a:srgbClr val="444455"/>
                </a:solidFill>
                <a:latin typeface="Bookman Old Style" charset="0"/>
              </a:rPr>
              <a:t>The service must not affect the viability of a service operated under public service contract</a:t>
            </a:r>
          </a:p>
          <a:p>
            <a:pPr algn="just"/>
            <a:r>
              <a:rPr lang="fr-FR" sz="2400" b="1">
                <a:solidFill>
                  <a:srgbClr val="444455"/>
                </a:solidFill>
                <a:latin typeface="Bookman Old Style" charset="0"/>
              </a:rPr>
              <a:t> </a:t>
            </a:r>
          </a:p>
          <a:p>
            <a:pPr algn="just"/>
            <a:endParaRPr lang="fr-FR" sz="2400" b="1">
              <a:solidFill>
                <a:srgbClr val="444455"/>
              </a:solidFill>
              <a:latin typeface="Bookman Old Style" charset="0"/>
            </a:endParaRPr>
          </a:p>
        </p:txBody>
      </p:sp>
      <p:pic>
        <p:nvPicPr>
          <p:cNvPr id="15370" name="Image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36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B286B8-5729-44C0-9FF8-B410646CCFFE}" type="slidenum">
              <a:rPr lang="fr-FR"/>
              <a:pPr/>
              <a:t>7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266700" y="838200"/>
            <a:ext cx="8610600" cy="693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>
                <a:solidFill>
                  <a:schemeClr val="bg1"/>
                </a:solidFill>
                <a:latin typeface="Bookman Old Style" charset="0"/>
                <a:ea typeface="ＭＳ Ｐゴシック" charset="-128"/>
              </a:rPr>
              <a:t>MOBILITY NEEDS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266700" y="2133600"/>
            <a:ext cx="86106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/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Wingdings" charset="2"/>
              <a:buChar char="ü"/>
            </a:pPr>
            <a:endParaRPr lang="fr-FR" sz="2800" b="1">
              <a:solidFill>
                <a:srgbClr val="444455"/>
              </a:solidFill>
              <a:latin typeface="Bookman Old Style" charset="0"/>
            </a:endParaRPr>
          </a:p>
          <a:p>
            <a:pPr algn="just">
              <a:buFont typeface="Wingdings" charset="2"/>
              <a:buChar char="ü"/>
            </a:pPr>
            <a:r>
              <a:rPr lang="fr-FR" sz="2800" b="1">
                <a:solidFill>
                  <a:srgbClr val="444455"/>
                </a:solidFill>
                <a:latin typeface="Bookman Old Style" charset="0"/>
              </a:rPr>
              <a:t>Lack of public transport services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66700" y="3886200"/>
            <a:ext cx="86106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>
              <a:buFont typeface="Wingdings" charset="2"/>
              <a:buChar char="ü"/>
            </a:pP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Opportunity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of coach transport: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sustainable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transportation,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quality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 of </a:t>
            </a:r>
            <a:r>
              <a:rPr lang="fr-FR" sz="2800" b="1" dirty="0" smtClean="0">
                <a:solidFill>
                  <a:srgbClr val="444455"/>
                </a:solidFill>
                <a:latin typeface="Bookman Old Style" charset="0"/>
              </a:rPr>
              <a:t>service, </a:t>
            </a:r>
            <a:r>
              <a:rPr lang="fr-FR" sz="2800" b="1" dirty="0" err="1">
                <a:solidFill>
                  <a:srgbClr val="444455"/>
                </a:solidFill>
                <a:latin typeface="Bookman Old Style" charset="0"/>
              </a:rPr>
              <a:t>affordability</a:t>
            </a:r>
            <a:r>
              <a:rPr lang="fr-FR" sz="2800" b="1" dirty="0">
                <a:solidFill>
                  <a:srgbClr val="444455"/>
                </a:solidFill>
                <a:latin typeface="Bookman Old Style" charset="0"/>
              </a:rPr>
              <a:t>…</a:t>
            </a:r>
          </a:p>
        </p:txBody>
      </p:sp>
      <p:pic>
        <p:nvPicPr>
          <p:cNvPr id="16392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9825"/>
            <a:ext cx="4895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5" descr="C:\Users\POCF\Pictures\FNTV\Logo FNTV\Bandeau bas 001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613" y="5949950"/>
            <a:ext cx="46243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468313" y="6308725"/>
            <a:ext cx="48958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www.fntv.fr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9825"/>
            <a:ext cx="4895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Image 5" descr="signature_FNTV_Q_GIF200dpi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04800"/>
            <a:ext cx="33115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5" descr="C:\Users\POCF\Pictures\FNTV\Logo FNTV\Bandeau bas 001-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19613" y="5949950"/>
            <a:ext cx="46243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468313" y="6308725"/>
            <a:ext cx="48958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www.fntv.fr</a:t>
            </a:r>
          </a:p>
        </p:txBody>
      </p:sp>
      <p:pic>
        <p:nvPicPr>
          <p:cNvPr id="21" name="Image 10" descr="Plus-accueillant+titre-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4191000"/>
            <a:ext cx="1573213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 11" descr="Plus-écologique+titr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32175" y="4292600"/>
            <a:ext cx="1573213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 12" descr="Plus-économique+titre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87938" y="4292600"/>
            <a:ext cx="1573212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13" descr="Plus-sûr+titre-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45288" y="429260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828800" y="2209800"/>
            <a:ext cx="61722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 </a:t>
            </a:r>
          </a:p>
          <a:p>
            <a:r>
              <a:rPr lang="fr-FR"/>
              <a:t> </a:t>
            </a:r>
            <a:r>
              <a:rPr lang="fr-FR" sz="2800" b="1">
                <a:latin typeface="Bookman Old Style" charset="0"/>
              </a:rPr>
              <a:t>Thank</a:t>
            </a:r>
            <a:r>
              <a:rPr lang="fr-FR" sz="2800"/>
              <a:t> </a:t>
            </a:r>
            <a:r>
              <a:rPr lang="fr-FR" sz="2800" b="1">
                <a:latin typeface="Bookman Old Style" charset="0"/>
              </a:rPr>
              <a:t>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248</Words>
  <Application>Microsoft Office PowerPoint</Application>
  <PresentationFormat>Affichage à l'écran (4:3)</PresentationFormat>
  <Paragraphs>71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Origine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 fev 2012</dc:title>
  <dc:creator>FNTV - POCF</dc:creator>
  <cp:lastModifiedBy>FNTV</cp:lastModifiedBy>
  <cp:revision>1003</cp:revision>
  <dcterms:created xsi:type="dcterms:W3CDTF">2012-02-26T18:58:26Z</dcterms:created>
  <dcterms:modified xsi:type="dcterms:W3CDTF">2012-02-27T16:42:14Z</dcterms:modified>
</cp:coreProperties>
</file>