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4" r:id="rId2"/>
  </p:sldMasterIdLst>
  <p:notesMasterIdLst>
    <p:notesMasterId r:id="rId11"/>
  </p:notesMasterIdLst>
  <p:handoutMasterIdLst>
    <p:handoutMasterId r:id="rId12"/>
  </p:handoutMasterIdLst>
  <p:sldIdLst>
    <p:sldId id="258" r:id="rId3"/>
    <p:sldId id="262" r:id="rId4"/>
    <p:sldId id="263" r:id="rId5"/>
    <p:sldId id="265" r:id="rId6"/>
    <p:sldId id="264" r:id="rId7"/>
    <p:sldId id="268" r:id="rId8"/>
    <p:sldId id="267" r:id="rId9"/>
    <p:sldId id="269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1D19"/>
    <a:srgbClr val="A89A80"/>
    <a:srgbClr val="E57B20"/>
    <a:srgbClr val="4D004A"/>
    <a:srgbClr val="0087B3"/>
    <a:srgbClr val="0029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0" autoAdjust="0"/>
    <p:restoredTop sz="94622" autoAdjust="0"/>
  </p:normalViewPr>
  <p:slideViewPr>
    <p:cSldViewPr snapToGrid="0">
      <p:cViewPr>
        <p:scale>
          <a:sx n="74" d="100"/>
          <a:sy n="74" d="100"/>
        </p:scale>
        <p:origin x="-948" y="-642"/>
      </p:cViewPr>
      <p:guideLst>
        <p:guide orient="horz" pos="628"/>
        <p:guide orient="horz" pos="700"/>
        <p:guide orient="horz" pos="3874"/>
        <p:guide orient="horz" pos="1235"/>
        <p:guide pos="544"/>
        <p:guide pos="54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aturn\felles\MO-AVD\3701%20Ekspressbuss\Busselskap\Kopi%20av%20Samlet%20database%2015102011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'tabell m utregninger'!$B$330</c:f>
              <c:strCache>
                <c:ptCount val="1"/>
                <c:pt idx="0">
                  <c:v>200 km og mindre</c:v>
                </c:pt>
              </c:strCache>
            </c:strRef>
          </c:tx>
          <c:invertIfNegative val="0"/>
          <c:cat>
            <c:numRef>
              <c:f>'tabell m utregninger'!$B$331:$B$341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'tabell m utregninger'!$M$331:$M$341</c:f>
              <c:numCache>
                <c:formatCode>General</c:formatCode>
                <c:ptCount val="11"/>
                <c:pt idx="0">
                  <c:v>0.93793800000000005</c:v>
                </c:pt>
                <c:pt idx="1">
                  <c:v>1.0153659999999998</c:v>
                </c:pt>
                <c:pt idx="2">
                  <c:v>1.7299</c:v>
                </c:pt>
                <c:pt idx="3">
                  <c:v>2.9525789999999965</c:v>
                </c:pt>
                <c:pt idx="4">
                  <c:v>3.0477740000000035</c:v>
                </c:pt>
                <c:pt idx="5">
                  <c:v>3.2055479999999998</c:v>
                </c:pt>
                <c:pt idx="6">
                  <c:v>3.2845200000000045</c:v>
                </c:pt>
                <c:pt idx="7">
                  <c:v>3.5285510000000002</c:v>
                </c:pt>
                <c:pt idx="8">
                  <c:v>3.7306619999999997</c:v>
                </c:pt>
                <c:pt idx="9">
                  <c:v>3.540203</c:v>
                </c:pt>
                <c:pt idx="10">
                  <c:v>3.5683030000000002</c:v>
                </c:pt>
              </c:numCache>
            </c:numRef>
          </c:val>
        </c:ser>
        <c:ser>
          <c:idx val="1"/>
          <c:order val="1"/>
          <c:tx>
            <c:strRef>
              <c:f>'tabell m utregninger'!$B$343</c:f>
              <c:strCache>
                <c:ptCount val="1"/>
                <c:pt idx="0">
                  <c:v>201-350 km</c:v>
                </c:pt>
              </c:strCache>
            </c:strRef>
          </c:tx>
          <c:invertIfNegative val="0"/>
          <c:val>
            <c:numRef>
              <c:f>'tabell m utregninger'!$M$344:$M$354</c:f>
              <c:numCache>
                <c:formatCode>General</c:formatCode>
                <c:ptCount val="11"/>
                <c:pt idx="0">
                  <c:v>0.49235686666666739</c:v>
                </c:pt>
                <c:pt idx="1">
                  <c:v>0.64552172236727634</c:v>
                </c:pt>
                <c:pt idx="2">
                  <c:v>0.65016520000000033</c:v>
                </c:pt>
                <c:pt idx="3">
                  <c:v>0.74534093333333462</c:v>
                </c:pt>
                <c:pt idx="4">
                  <c:v>0.92940243333333405</c:v>
                </c:pt>
                <c:pt idx="5">
                  <c:v>0.93826413333333303</c:v>
                </c:pt>
                <c:pt idx="6">
                  <c:v>1.0115121333333341</c:v>
                </c:pt>
                <c:pt idx="7">
                  <c:v>1.1115691333333331</c:v>
                </c:pt>
                <c:pt idx="8">
                  <c:v>1.0393971333333341</c:v>
                </c:pt>
                <c:pt idx="9">
                  <c:v>1.0132109333333341</c:v>
                </c:pt>
                <c:pt idx="10">
                  <c:v>1.022194433333333</c:v>
                </c:pt>
              </c:numCache>
            </c:numRef>
          </c:val>
        </c:ser>
        <c:ser>
          <c:idx val="2"/>
          <c:order val="2"/>
          <c:tx>
            <c:strRef>
              <c:f>'tabell m utregninger'!$B$356</c:f>
              <c:strCache>
                <c:ptCount val="1"/>
                <c:pt idx="0">
                  <c:v>351km og mer</c:v>
                </c:pt>
              </c:strCache>
            </c:strRef>
          </c:tx>
          <c:invertIfNegative val="0"/>
          <c:val>
            <c:numRef>
              <c:f>'tabell m utregninger'!$M$357:$M$367</c:f>
              <c:numCache>
                <c:formatCode>General</c:formatCode>
                <c:ptCount val="11"/>
                <c:pt idx="0">
                  <c:v>0.55033399999999977</c:v>
                </c:pt>
                <c:pt idx="1">
                  <c:v>0.59944400000000031</c:v>
                </c:pt>
                <c:pt idx="2">
                  <c:v>0.68681800000000148</c:v>
                </c:pt>
                <c:pt idx="3">
                  <c:v>0.70043100000000003</c:v>
                </c:pt>
                <c:pt idx="4">
                  <c:v>0.80989100000000136</c:v>
                </c:pt>
                <c:pt idx="5">
                  <c:v>0.8846770000000016</c:v>
                </c:pt>
                <c:pt idx="6">
                  <c:v>0.90727599999999997</c:v>
                </c:pt>
                <c:pt idx="7">
                  <c:v>0.93450900000000003</c:v>
                </c:pt>
                <c:pt idx="8">
                  <c:v>0.82950400000000002</c:v>
                </c:pt>
                <c:pt idx="9">
                  <c:v>0.81878100000000031</c:v>
                </c:pt>
                <c:pt idx="10">
                  <c:v>0.72668500000000136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82275328"/>
        <c:axId val="103338752"/>
      </c:barChart>
      <c:catAx>
        <c:axId val="8227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3338752"/>
        <c:crosses val="autoZero"/>
        <c:auto val="1"/>
        <c:lblAlgn val="ctr"/>
        <c:lblOffset val="100"/>
        <c:noMultiLvlLbl val="0"/>
      </c:catAx>
      <c:valAx>
        <c:axId val="1033387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nb-NO" dirty="0"/>
                  <a:t>millioner passasjerer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22753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ea typeface="ＭＳ Ｐゴシック" pitchFamily="35" charset="-128"/>
                <a:cs typeface="Tahoma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5" charset="-128"/>
                <a:cs typeface="Tahoma" pitchFamily="34" charset="0"/>
              </a:defRPr>
            </a:lvl1pPr>
          </a:lstStyle>
          <a:p>
            <a:pPr>
              <a:defRPr/>
            </a:pPr>
            <a:fld id="{FCEBE5A1-8D7A-46FE-A812-F984DD35C20C}" type="datetime1">
              <a:rPr lang="en-US"/>
              <a:pPr>
                <a:defRPr/>
              </a:pPr>
              <a:t>2/27/2012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ea typeface="ＭＳ Ｐゴシック" pitchFamily="35" charset="-128"/>
                <a:cs typeface="Tahoma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5" charset="-128"/>
                <a:cs typeface="Tahoma" pitchFamily="34" charset="0"/>
              </a:defRPr>
            </a:lvl1pPr>
          </a:lstStyle>
          <a:p>
            <a:pPr>
              <a:defRPr/>
            </a:pPr>
            <a:fld id="{BD2CC305-5BE8-4F64-8456-8B610E397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8721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ea typeface="ＭＳ Ｐゴシック" pitchFamily="35" charset="-128"/>
                <a:cs typeface="Tahoma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5" charset="-128"/>
                <a:cs typeface="Tahoma" pitchFamily="34" charset="0"/>
              </a:defRPr>
            </a:lvl1pPr>
          </a:lstStyle>
          <a:p>
            <a:pPr>
              <a:defRPr/>
            </a:pPr>
            <a:fld id="{38CB1668-96FC-44D7-A475-8BA68F2BCBCD}" type="datetime1">
              <a:rPr lang="en-US"/>
              <a:pPr>
                <a:defRPr/>
              </a:pPr>
              <a:t>2/27/2012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b-NO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ea typeface="ＭＳ Ｐゴシック" pitchFamily="35" charset="-128"/>
                <a:cs typeface="Tahoma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5" charset="-128"/>
                <a:cs typeface="Tahoma" pitchFamily="34" charset="0"/>
              </a:defRPr>
            </a:lvl1pPr>
          </a:lstStyle>
          <a:p>
            <a:pPr>
              <a:defRPr/>
            </a:pPr>
            <a:fld id="{18C04008-29A1-40B4-B031-76BB7597DA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4686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5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>
              <a:ea typeface="ＭＳ Ｐゴシック" pitchFamily="34" charset="-128"/>
            </a:endParaRPr>
          </a:p>
        </p:txBody>
      </p:sp>
      <p:sp>
        <p:nvSpPr>
          <p:cNvPr id="34820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66225BF-3C0A-44C6-AFE5-E9B772D6C40A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med logo og raster i bunn (sett inn eget bil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viteStriper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6086475"/>
            <a:ext cx="902493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418014"/>
      </p:ext>
    </p:extLst>
  </p:cSld>
  <p:clrMapOvr>
    <a:masterClrMapping/>
  </p:clrMapOvr>
  <p:transition>
    <p:fade/>
  </p:transition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1" descr="arbeidsliv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viteStriper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13325"/>
            <a:ext cx="79200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/>
          <p:nvPr/>
        </p:nvSpPr>
        <p:spPr>
          <a:xfrm>
            <a:off x="76200" y="4722813"/>
            <a:ext cx="7920038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76200" y="3951288"/>
            <a:ext cx="7920038" cy="717550"/>
          </a:xfrm>
          <a:prstGeom prst="rect">
            <a:avLst/>
          </a:prstGeom>
          <a:solidFill>
            <a:srgbClr val="00294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 rot="16200000">
            <a:off x="8601075" y="6296025"/>
            <a:ext cx="885825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700" dirty="0"/>
              <a:t>Foto: Jo Michael</a:t>
            </a:r>
          </a:p>
        </p:txBody>
      </p:sp>
      <p:pic>
        <p:nvPicPr>
          <p:cNvPr id="9" name="a5d1acc9-dea6-4338-8701-cbf0099229c4" descr="A43AF66B-98FB-4265-B671-0E7836199646@ww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5241925"/>
            <a:ext cx="16478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5" y="3992563"/>
            <a:ext cx="7810500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07294833"/>
      </p:ext>
    </p:extLst>
  </p:cSld>
  <p:clrMapOvr>
    <a:masterClrMapping/>
  </p:clrMapOvr>
  <p:transition>
    <p:fade/>
  </p:transition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1" descr="detgodeliv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"/>
          <a:stretch>
            <a:fillRect/>
          </a:stretch>
        </p:blipFill>
        <p:spPr bwMode="auto">
          <a:xfrm>
            <a:off x="0" y="-1588"/>
            <a:ext cx="917257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viteStriper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13325"/>
            <a:ext cx="79200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/>
          <p:nvPr/>
        </p:nvSpPr>
        <p:spPr>
          <a:xfrm>
            <a:off x="76200" y="4722813"/>
            <a:ext cx="7920038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76200" y="3951288"/>
            <a:ext cx="7920038" cy="717550"/>
          </a:xfrm>
          <a:prstGeom prst="rect">
            <a:avLst/>
          </a:prstGeom>
          <a:solidFill>
            <a:srgbClr val="00294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 rot="16200000">
            <a:off x="8591550" y="6334125"/>
            <a:ext cx="885825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700" dirty="0"/>
              <a:t>Foto: Jo Michael</a:t>
            </a:r>
          </a:p>
        </p:txBody>
      </p:sp>
      <p:pic>
        <p:nvPicPr>
          <p:cNvPr id="9" name="a5d1acc9-dea6-4338-8701-cbf0099229c4" descr="A43AF66B-98FB-4265-B671-0E7836199646@ww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5241925"/>
            <a:ext cx="16478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5" y="3992563"/>
            <a:ext cx="7810500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172894917"/>
      </p:ext>
    </p:extLst>
  </p:cSld>
  <p:clrMapOvr>
    <a:masterClrMapping/>
  </p:clrMapOvr>
  <p:transition>
    <p:fade/>
  </p:transition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1" descr="tastatu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viteStriper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13325"/>
            <a:ext cx="79200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/>
          <p:nvPr/>
        </p:nvSpPr>
        <p:spPr>
          <a:xfrm>
            <a:off x="76200" y="4722813"/>
            <a:ext cx="7920038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76200" y="3951288"/>
            <a:ext cx="7920038" cy="717550"/>
          </a:xfrm>
          <a:prstGeom prst="rect">
            <a:avLst/>
          </a:prstGeom>
          <a:solidFill>
            <a:srgbClr val="00294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 rot="16200000">
            <a:off x="8601075" y="6296025"/>
            <a:ext cx="885825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700" dirty="0"/>
              <a:t>Foto: Jo Michael</a:t>
            </a:r>
          </a:p>
        </p:txBody>
      </p:sp>
      <p:pic>
        <p:nvPicPr>
          <p:cNvPr id="9" name="a5d1acc9-dea6-4338-8701-cbf0099229c4" descr="A43AF66B-98FB-4265-B671-0E7836199646@ww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5241925"/>
            <a:ext cx="16478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5" y="3992563"/>
            <a:ext cx="7810500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364140806"/>
      </p:ext>
    </p:extLst>
  </p:cSld>
  <p:clrMapOvr>
    <a:masterClrMapping/>
  </p:clrMapOvr>
  <p:transition>
    <p:fade/>
  </p:transition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1" descr="08.09.22-nh-0039-flatten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2"/>
          <a:stretch>
            <a:fillRect/>
          </a:stretch>
        </p:blipFill>
        <p:spPr bwMode="auto">
          <a:xfrm>
            <a:off x="-19050" y="0"/>
            <a:ext cx="9174163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viteStriper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13325"/>
            <a:ext cx="79200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/>
          <p:nvPr/>
        </p:nvSpPr>
        <p:spPr>
          <a:xfrm>
            <a:off x="76200" y="4722813"/>
            <a:ext cx="7920038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76200" y="3951288"/>
            <a:ext cx="7920038" cy="717550"/>
          </a:xfrm>
          <a:prstGeom prst="rect">
            <a:avLst/>
          </a:prstGeom>
          <a:solidFill>
            <a:srgbClr val="00294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 rot="16200000">
            <a:off x="8601075" y="6334125"/>
            <a:ext cx="885825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700" dirty="0"/>
              <a:t>Foto: Jo Michael</a:t>
            </a:r>
          </a:p>
        </p:txBody>
      </p:sp>
      <p:pic>
        <p:nvPicPr>
          <p:cNvPr id="9" name="a5d1acc9-dea6-4338-8701-cbf0099229c4" descr="A43AF66B-98FB-4265-B671-0E7836199646@ww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5241925"/>
            <a:ext cx="16478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4" y="3992563"/>
            <a:ext cx="7800975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705136928"/>
      </p:ext>
    </p:extLst>
  </p:cSld>
  <p:clrMapOvr>
    <a:masterClrMapping/>
  </p:clrMapOvr>
  <p:transition>
    <p:fade/>
  </p:transition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1" descr="øy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viteStriper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13325"/>
            <a:ext cx="79200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/>
          <p:nvPr/>
        </p:nvSpPr>
        <p:spPr>
          <a:xfrm>
            <a:off x="76200" y="4722813"/>
            <a:ext cx="7920038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76200" y="3951288"/>
            <a:ext cx="7920038" cy="717550"/>
          </a:xfrm>
          <a:prstGeom prst="rect">
            <a:avLst/>
          </a:prstGeom>
          <a:solidFill>
            <a:srgbClr val="00294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 rot="16200000">
            <a:off x="8601075" y="6343650"/>
            <a:ext cx="885825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700" dirty="0"/>
              <a:t>Foto: Jo Michael</a:t>
            </a:r>
          </a:p>
        </p:txBody>
      </p:sp>
      <p:pic>
        <p:nvPicPr>
          <p:cNvPr id="9" name="a5d1acc9-dea6-4338-8701-cbf0099229c4" descr="A43AF66B-98FB-4265-B671-0E7836199646@ww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5241925"/>
            <a:ext cx="16478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5" y="3992563"/>
            <a:ext cx="7810500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791450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993661471"/>
      </p:ext>
    </p:extLst>
  </p:cSld>
  <p:clrMapOvr>
    <a:masterClrMapping/>
  </p:clrMapOvr>
  <p:transition>
    <p:fade/>
  </p:transition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1" descr="Klatr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viteStriper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13325"/>
            <a:ext cx="79200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/>
          <p:nvPr/>
        </p:nvSpPr>
        <p:spPr>
          <a:xfrm>
            <a:off x="76200" y="4722813"/>
            <a:ext cx="7920038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76200" y="3951288"/>
            <a:ext cx="7920038" cy="717550"/>
          </a:xfrm>
          <a:prstGeom prst="rect">
            <a:avLst/>
          </a:prstGeom>
          <a:solidFill>
            <a:srgbClr val="00294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 rot="16200000">
            <a:off x="8591550" y="6324600"/>
            <a:ext cx="885825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700" dirty="0"/>
              <a:t>Foto: Jo Michael</a:t>
            </a:r>
          </a:p>
        </p:txBody>
      </p:sp>
      <p:pic>
        <p:nvPicPr>
          <p:cNvPr id="9" name="a5d1acc9-dea6-4338-8701-cbf0099229c4" descr="A43AF66B-98FB-4265-B671-0E7836199646@ww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5241925"/>
            <a:ext cx="16478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5" y="3992563"/>
            <a:ext cx="7810500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429818628"/>
      </p:ext>
    </p:extLst>
  </p:cSld>
  <p:clrMapOvr>
    <a:masterClrMapping/>
  </p:clrMapOvr>
  <p:transition>
    <p:fade/>
  </p:transition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1" descr="natu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535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viteStriper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03800"/>
            <a:ext cx="79200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/>
          <p:nvPr/>
        </p:nvSpPr>
        <p:spPr>
          <a:xfrm>
            <a:off x="76200" y="4722813"/>
            <a:ext cx="7920038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76200" y="3951288"/>
            <a:ext cx="7920038" cy="717550"/>
          </a:xfrm>
          <a:prstGeom prst="rect">
            <a:avLst/>
          </a:prstGeom>
          <a:solidFill>
            <a:srgbClr val="00294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 rot="16200000">
            <a:off x="8601075" y="6315075"/>
            <a:ext cx="885825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700" dirty="0"/>
              <a:t>Foto: Jo Michael</a:t>
            </a:r>
          </a:p>
        </p:txBody>
      </p:sp>
      <p:pic>
        <p:nvPicPr>
          <p:cNvPr id="9" name="a5d1acc9-dea6-4338-8701-cbf0099229c4" descr="A43AF66B-98FB-4265-B671-0E7836199646@ww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5241925"/>
            <a:ext cx="16478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4" y="3992563"/>
            <a:ext cx="7800975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371292710"/>
      </p:ext>
    </p:extLst>
  </p:cSld>
  <p:clrMapOvr>
    <a:masterClrMapping/>
  </p:clrMapOvr>
  <p:transition>
    <p:fade/>
  </p:transition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1" descr="billy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viteStriper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13325"/>
            <a:ext cx="79200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/>
          <p:nvPr/>
        </p:nvSpPr>
        <p:spPr>
          <a:xfrm>
            <a:off x="76200" y="4722813"/>
            <a:ext cx="7920038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76200" y="3951288"/>
            <a:ext cx="7920038" cy="717550"/>
          </a:xfrm>
          <a:prstGeom prst="rect">
            <a:avLst/>
          </a:prstGeom>
          <a:solidFill>
            <a:srgbClr val="00294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 rot="16200000">
            <a:off x="8591550" y="6324600"/>
            <a:ext cx="885825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700" dirty="0"/>
              <a:t>Foto: Jo Michael</a:t>
            </a:r>
          </a:p>
        </p:txBody>
      </p:sp>
      <p:pic>
        <p:nvPicPr>
          <p:cNvPr id="9" name="a5d1acc9-dea6-4338-8701-cbf0099229c4" descr="A43AF66B-98FB-4265-B671-0E7836199646@ww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5251450"/>
            <a:ext cx="16478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5" y="3992563"/>
            <a:ext cx="7810500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642007681"/>
      </p:ext>
    </p:extLst>
  </p:cSld>
  <p:clrMapOvr>
    <a:masterClrMapping/>
  </p:clrMapOvr>
  <p:transition>
    <p:fade/>
  </p:transition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1" descr="tban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viteStriper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13325"/>
            <a:ext cx="79200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/>
          <p:nvPr/>
        </p:nvSpPr>
        <p:spPr>
          <a:xfrm>
            <a:off x="76200" y="4722813"/>
            <a:ext cx="7920038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76200" y="3951288"/>
            <a:ext cx="7920038" cy="717550"/>
          </a:xfrm>
          <a:prstGeom prst="rect">
            <a:avLst/>
          </a:prstGeom>
          <a:solidFill>
            <a:srgbClr val="00294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 rot="16200000">
            <a:off x="8591550" y="6343650"/>
            <a:ext cx="885825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700" dirty="0"/>
              <a:t>Foto: Jo Michael</a:t>
            </a:r>
          </a:p>
        </p:txBody>
      </p:sp>
      <p:pic>
        <p:nvPicPr>
          <p:cNvPr id="9" name="Bilde 16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5343525"/>
            <a:ext cx="15652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4" y="3992563"/>
            <a:ext cx="7820025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29550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051577898"/>
      </p:ext>
    </p:extLst>
  </p:cSld>
  <p:clrMapOvr>
    <a:masterClrMapping/>
  </p:clrMapOvr>
  <p:transition>
    <p:fade/>
  </p:transition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1" descr="verden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1588"/>
            <a:ext cx="917733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viteStriper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5003800"/>
            <a:ext cx="79200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/>
          <p:nvPr/>
        </p:nvSpPr>
        <p:spPr>
          <a:xfrm>
            <a:off x="76200" y="4722813"/>
            <a:ext cx="7920038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76200" y="3951288"/>
            <a:ext cx="7920038" cy="717550"/>
          </a:xfrm>
          <a:prstGeom prst="rect">
            <a:avLst/>
          </a:prstGeom>
          <a:solidFill>
            <a:srgbClr val="00294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 rot="16200000">
            <a:off x="8610600" y="6343650"/>
            <a:ext cx="885825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700" dirty="0"/>
              <a:t>Foto: Jo Michael</a:t>
            </a:r>
          </a:p>
        </p:txBody>
      </p:sp>
      <p:pic>
        <p:nvPicPr>
          <p:cNvPr id="9" name="a5d1acc9-dea6-4338-8701-cbf0099229c4" descr="A43AF66B-98FB-4265-B671-0E7836199646@ww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5241925"/>
            <a:ext cx="16478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5" y="3992563"/>
            <a:ext cx="7791450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791450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053117810"/>
      </p:ext>
    </p:extLst>
  </p:cSld>
  <p:clrMapOvr>
    <a:masterClrMapping/>
  </p:clrMapOvr>
  <p:transition>
    <p:fade/>
  </p:transition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 med bakgrunnsbilde, tekstbokser og logo og raster i bun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viteStriper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6086475"/>
            <a:ext cx="902493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e 12"/>
          <p:cNvGrpSpPr>
            <a:grpSpLocks/>
          </p:cNvGrpSpPr>
          <p:nvPr userDrawn="1"/>
        </p:nvGrpSpPr>
        <p:grpSpPr bwMode="auto">
          <a:xfrm>
            <a:off x="4578350" y="3530600"/>
            <a:ext cx="3927475" cy="2517775"/>
            <a:chOff x="4578045" y="3530900"/>
            <a:chExt cx="3945249" cy="2517475"/>
          </a:xfrm>
        </p:grpSpPr>
        <p:sp>
          <p:nvSpPr>
            <p:cNvPr id="6" name="Snip Single Corner Rectangle 8"/>
            <p:cNvSpPr/>
            <p:nvPr userDrawn="1"/>
          </p:nvSpPr>
          <p:spPr>
            <a:xfrm>
              <a:off x="4587613" y="4030903"/>
              <a:ext cx="3935681" cy="2017472"/>
            </a:xfrm>
            <a:prstGeom prst="snip1Rect">
              <a:avLst/>
            </a:prstGeom>
            <a:solidFill>
              <a:schemeClr val="bg1">
                <a:alpha val="70000"/>
              </a:schemeClr>
            </a:solidFill>
            <a:ln w="57150" cmpd="sng">
              <a:solidFill>
                <a:srgbClr val="FFFFFF">
                  <a:alpha val="5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buClr>
                  <a:srgbClr val="0087B3"/>
                </a:buClr>
                <a:defRPr/>
              </a:pPr>
              <a:endParaRPr lang="nb-NO" sz="3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578045" y="3530900"/>
              <a:ext cx="3589380" cy="487892"/>
            </a:xfrm>
            <a:prstGeom prst="rect">
              <a:avLst/>
            </a:prstGeom>
            <a:solidFill>
              <a:srgbClr val="002943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b-NO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8" name="a5d1acc9-dea6-4338-8701-cbf0099229c4" descr="A43AF66B-98FB-4265-B671-0E7836199646@ww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6213475"/>
            <a:ext cx="16478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tel 1"/>
          <p:cNvSpPr>
            <a:spLocks noGrp="1"/>
          </p:cNvSpPr>
          <p:nvPr>
            <p:ph type="title"/>
          </p:nvPr>
        </p:nvSpPr>
        <p:spPr>
          <a:xfrm>
            <a:off x="4610100" y="3552825"/>
            <a:ext cx="3505200" cy="4572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8" name="Plassholder for tekst 2"/>
          <p:cNvSpPr>
            <a:spLocks noGrp="1"/>
          </p:cNvSpPr>
          <p:nvPr>
            <p:ph type="body" idx="1"/>
          </p:nvPr>
        </p:nvSpPr>
        <p:spPr>
          <a:xfrm>
            <a:off x="4543425" y="4059238"/>
            <a:ext cx="3876675" cy="1960562"/>
          </a:xfrm>
        </p:spPr>
        <p:txBody>
          <a:bodyPr lIns="0" rIns="0">
            <a:normAutofit/>
          </a:bodyPr>
          <a:lstStyle>
            <a:lvl1pPr indent="0" algn="l">
              <a:buNone/>
              <a:defRPr sz="30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60550518"/>
      </p:ext>
    </p:extLst>
  </p:cSld>
  <p:clrMapOvr>
    <a:masterClrMapping/>
  </p:clrMapOvr>
  <p:transition>
    <p:fade/>
  </p:transition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42950" y="274638"/>
            <a:ext cx="794385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42950" y="1600200"/>
            <a:ext cx="794385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92313" y="6356350"/>
            <a:ext cx="3121025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A5248-BCE4-4B26-8FB0-1CC737BDEB4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662237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76A13-AEA6-49B1-9558-429B7EA6519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3495912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0D3B8-62F4-4BCB-8434-92745A65E3D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5982981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086" y="274638"/>
            <a:ext cx="8218714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DFA9E-0507-49FF-B905-23706851F3F2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6713342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9922" y="285524"/>
            <a:ext cx="79438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B158D-F377-46FD-BCB9-860944C23E7B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2108329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B3563-D3A9-4345-9BAF-165319D8B2B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2976537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5DF0C-345B-48B5-B3E2-0C31719BF7C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9841095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side med sort bakgrunn for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2D3A2F-421C-4591-AAFD-48DC198EB99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477147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6E69A-966A-46AD-96EA-32B42E092B5B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8096758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60736-E57C-463A-9266-B0CA8DEA9B1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339580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 med bilde, tekstboks og  logo og raster i bunn 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viteStriper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6086475"/>
            <a:ext cx="902493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nip Single Corner Rectangle 8"/>
          <p:cNvSpPr/>
          <p:nvPr userDrawn="1"/>
        </p:nvSpPr>
        <p:spPr>
          <a:xfrm>
            <a:off x="4448175" y="3611563"/>
            <a:ext cx="4305300" cy="1731962"/>
          </a:xfrm>
          <a:prstGeom prst="snip1Rect">
            <a:avLst/>
          </a:prstGeom>
          <a:solidFill>
            <a:schemeClr val="bg1">
              <a:alpha val="65000"/>
            </a:schemeClr>
          </a:solidFill>
          <a:ln w="57150" cmpd="sng">
            <a:solidFill>
              <a:srgbClr val="FFFFFF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87B3"/>
              </a:buClr>
              <a:defRPr/>
            </a:pPr>
            <a:endParaRPr lang="nb-NO" sz="3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a5d1acc9-dea6-4338-8701-cbf0099229c4" descr="A43AF66B-98FB-4265-B671-0E7836199646@ww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173788"/>
            <a:ext cx="16478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4495799" y="3665538"/>
            <a:ext cx="4276725" cy="1649412"/>
          </a:xfrm>
        </p:spPr>
        <p:txBody>
          <a:bodyPr anchor="t"/>
          <a:lstStyle>
            <a:lvl1pPr>
              <a:buClr>
                <a:srgbClr val="0087B3"/>
              </a:buClr>
              <a:buFont typeface="Wingdings" pitchFamily="2" charset="2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69751134"/>
      </p:ext>
    </p:extLst>
  </p:cSld>
  <p:clrMapOvr>
    <a:masterClrMapping/>
  </p:clrMapOvr>
  <p:transition>
    <p:fade/>
  </p:transition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25473-39C1-41A8-B44D-66920AF2290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562458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F43BB-D894-4B99-9998-0AE620B1474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9993144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B42CA-C5AC-4EDE-9627-72516A5A7F6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259908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5855139"/>
      </p:ext>
    </p:extLst>
  </p:cSld>
  <p:clrMapOvr>
    <a:masterClrMapping/>
  </p:clrMapOvr>
  <p:transition>
    <p:fade/>
  </p:transition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lankt Tittellysbilde (sett inn eget bil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viteStriper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13325"/>
            <a:ext cx="79200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/>
          <p:nvPr/>
        </p:nvSpPr>
        <p:spPr>
          <a:xfrm>
            <a:off x="76200" y="4722813"/>
            <a:ext cx="7920038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76200" y="3951288"/>
            <a:ext cx="7920038" cy="717550"/>
          </a:xfrm>
          <a:prstGeom prst="rect">
            <a:avLst/>
          </a:prstGeom>
          <a:solidFill>
            <a:srgbClr val="00294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7" name="a5d1acc9-dea6-4338-8701-cbf0099229c4" descr="A43AF66B-98FB-4265-B671-0E7836199646@www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5270500"/>
            <a:ext cx="16478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4" y="3992563"/>
            <a:ext cx="7800975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 smtClean="0"/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10500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239280379"/>
      </p:ext>
    </p:extLst>
  </p:cSld>
  <p:clrMapOvr>
    <a:masterClrMapping/>
  </p:clrMapOvr>
  <p:transition>
    <p:fade/>
  </p:transition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viteStriper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13325"/>
            <a:ext cx="79200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/>
          <p:nvPr/>
        </p:nvSpPr>
        <p:spPr>
          <a:xfrm>
            <a:off x="76200" y="4722813"/>
            <a:ext cx="7920038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76200" y="3951288"/>
            <a:ext cx="7920038" cy="717550"/>
          </a:xfrm>
          <a:prstGeom prst="rect">
            <a:avLst/>
          </a:prstGeom>
          <a:solidFill>
            <a:srgbClr val="00294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7" name="a5d1acc9-dea6-4338-8701-cbf0099229c4" descr="A43AF66B-98FB-4265-B671-0E7836199646@ww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5270500"/>
            <a:ext cx="16478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4" y="3992563"/>
            <a:ext cx="7820025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10500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985870372"/>
      </p:ext>
    </p:extLst>
  </p:cSld>
  <p:clrMapOvr>
    <a:masterClrMapping/>
  </p:clrMapOvr>
  <p:transition>
    <p:fade/>
  </p:transition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1" descr="kompas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8763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viteStriper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13325"/>
            <a:ext cx="79200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/>
          <p:nvPr/>
        </p:nvSpPr>
        <p:spPr>
          <a:xfrm>
            <a:off x="76200" y="4722813"/>
            <a:ext cx="7920038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76200" y="3951288"/>
            <a:ext cx="7920038" cy="717550"/>
          </a:xfrm>
          <a:prstGeom prst="rect">
            <a:avLst/>
          </a:prstGeom>
          <a:solidFill>
            <a:srgbClr val="00294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 rot="16200000">
            <a:off x="8601075" y="6296025"/>
            <a:ext cx="885825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700" dirty="0"/>
              <a:t>Foto: Jo Michael</a:t>
            </a:r>
          </a:p>
        </p:txBody>
      </p:sp>
      <p:pic>
        <p:nvPicPr>
          <p:cNvPr id="9" name="a5d1acc9-dea6-4338-8701-cbf0099229c4" descr="A43AF66B-98FB-4265-B671-0E7836199646@ww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5241925"/>
            <a:ext cx="16478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4" y="3992563"/>
            <a:ext cx="7800975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10500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671693907"/>
      </p:ext>
    </p:extLst>
  </p:cSld>
  <p:clrMapOvr>
    <a:masterClrMapping/>
  </p:clrMapOvr>
  <p:transition>
    <p:fade/>
  </p:transition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1" descr="blya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5" b="-131"/>
          <a:stretch>
            <a:fillRect/>
          </a:stretch>
        </p:blipFill>
        <p:spPr bwMode="auto">
          <a:xfrm>
            <a:off x="0" y="-9525"/>
            <a:ext cx="9240838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viteStriper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13325"/>
            <a:ext cx="79200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/>
          <p:nvPr/>
        </p:nvSpPr>
        <p:spPr>
          <a:xfrm>
            <a:off x="76200" y="4722813"/>
            <a:ext cx="7920038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76200" y="3951288"/>
            <a:ext cx="7920038" cy="717550"/>
          </a:xfrm>
          <a:prstGeom prst="rect">
            <a:avLst/>
          </a:prstGeom>
          <a:solidFill>
            <a:srgbClr val="00294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 rot="16200000">
            <a:off x="8667750" y="6334125"/>
            <a:ext cx="885825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700" dirty="0"/>
              <a:t>Foto: Jo Michael</a:t>
            </a:r>
          </a:p>
        </p:txBody>
      </p:sp>
      <p:pic>
        <p:nvPicPr>
          <p:cNvPr id="9" name="a5d1acc9-dea6-4338-8701-cbf0099229c4" descr="A43AF66B-98FB-4265-B671-0E7836199646@ww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5241925"/>
            <a:ext cx="16478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5" y="3992563"/>
            <a:ext cx="7810500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588726553"/>
      </p:ext>
    </p:extLst>
  </p:cSld>
  <p:clrMapOvr>
    <a:masterClrMapping/>
  </p:clrMapOvr>
  <p:transition>
    <p:fade/>
  </p:transition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1" descr="kuleramme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" r="-70"/>
          <a:stretch>
            <a:fillRect/>
          </a:stretch>
        </p:blipFill>
        <p:spPr bwMode="auto">
          <a:xfrm>
            <a:off x="0" y="3175"/>
            <a:ext cx="9153525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viteStriper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13325"/>
            <a:ext cx="79200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/>
          <p:nvPr/>
        </p:nvSpPr>
        <p:spPr>
          <a:xfrm>
            <a:off x="76200" y="4722813"/>
            <a:ext cx="7920038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76200" y="3951288"/>
            <a:ext cx="7920038" cy="717550"/>
          </a:xfrm>
          <a:prstGeom prst="rect">
            <a:avLst/>
          </a:prstGeom>
          <a:solidFill>
            <a:srgbClr val="00294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 rot="16200000">
            <a:off x="8591550" y="6324600"/>
            <a:ext cx="885825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700" dirty="0"/>
              <a:t>Foto: Jo Michael</a:t>
            </a:r>
          </a:p>
        </p:txBody>
      </p:sp>
      <p:pic>
        <p:nvPicPr>
          <p:cNvPr id="9" name="a5d1acc9-dea6-4338-8701-cbf0099229c4" descr="A43AF66B-98FB-4265-B671-0E7836199646@ww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5241925"/>
            <a:ext cx="16478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4" y="3992563"/>
            <a:ext cx="7800975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791450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126819342"/>
      </p:ext>
    </p:extLst>
  </p:cSld>
  <p:clrMapOvr>
    <a:masterClrMapping/>
  </p:clrMapOvr>
  <p:transition>
    <p:fade/>
  </p:transition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1" descr="sjak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viteStriper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13325"/>
            <a:ext cx="79200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/>
          <p:nvPr/>
        </p:nvSpPr>
        <p:spPr>
          <a:xfrm>
            <a:off x="76200" y="4722813"/>
            <a:ext cx="7920038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>
              <a:solidFill>
                <a:srgbClr val="FFFFFF"/>
              </a:solidFill>
              <a:ea typeface="ＭＳ Ｐゴシック" pitchFamily="35" charset="-128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76200" y="3951288"/>
            <a:ext cx="7920038" cy="717550"/>
          </a:xfrm>
          <a:prstGeom prst="rect">
            <a:avLst/>
          </a:prstGeom>
          <a:solidFill>
            <a:srgbClr val="00294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 rot="16200000">
            <a:off x="8601075" y="6296025"/>
            <a:ext cx="885825" cy="238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700" dirty="0"/>
              <a:t>Foto: Jo Michael</a:t>
            </a:r>
          </a:p>
        </p:txBody>
      </p:sp>
      <p:pic>
        <p:nvPicPr>
          <p:cNvPr id="9" name="a5d1acc9-dea6-4338-8701-cbf0099229c4" descr="A43AF66B-98FB-4265-B671-0E7836199646@ww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5241925"/>
            <a:ext cx="16478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itle Placeholder 1"/>
          <p:cNvSpPr>
            <a:spLocks noGrp="1"/>
          </p:cNvSpPr>
          <p:nvPr>
            <p:ph type="ctrTitle"/>
          </p:nvPr>
        </p:nvSpPr>
        <p:spPr>
          <a:xfrm>
            <a:off x="142875" y="3992563"/>
            <a:ext cx="7810500" cy="676275"/>
          </a:xfrm>
        </p:spPr>
        <p:txBody>
          <a:bodyPr lIns="108000" tIns="36000" rIns="36000" bIns="36000"/>
          <a:lstStyle>
            <a:lvl1pPr>
              <a:defRPr smtClean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nb-NO" smtClean="0"/>
              <a:t>Klikk for å redigere tittelstil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42875" y="4722813"/>
            <a:ext cx="7800975" cy="239712"/>
          </a:xfrm>
        </p:spPr>
        <p:txBody>
          <a:bodyPr lIns="108000" tIns="36000" rIns="36000" bIns="36000" anchor="ctr"/>
          <a:lstStyle>
            <a:lvl1pPr marL="0" indent="0">
              <a:buFont typeface="Wingdings" pitchFamily="2" charset="2"/>
              <a:buNone/>
              <a:defRPr sz="1200" smtClean="0">
                <a:latin typeface="Tahoma" pitchFamily="34" charset="0"/>
              </a:defRPr>
            </a:lvl1pPr>
          </a:lstStyle>
          <a:p>
            <a:r>
              <a:rPr lang="nb-NO" smtClean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4289358515"/>
      </p:ext>
    </p:extLst>
  </p:cSld>
  <p:clrMapOvr>
    <a:masterClrMapping/>
  </p:clrMapOvr>
  <p:transition>
    <p:fade/>
  </p:transition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42950" y="274638"/>
            <a:ext cx="7943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42950" y="1600200"/>
            <a:ext cx="79438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724650" y="6356350"/>
            <a:ext cx="129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dirty="0">
                <a:solidFill>
                  <a:srgbClr val="0087B3"/>
                </a:solidFill>
                <a:latin typeface="Tahoma" pitchFamily="34" charset="0"/>
                <a:ea typeface="ＭＳ Ｐゴシック" pitchFamily="35" charset="-128"/>
                <a:cs typeface="Tahoma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2313" y="6356350"/>
            <a:ext cx="38528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dirty="0">
                <a:solidFill>
                  <a:srgbClr val="0087B3"/>
                </a:solidFill>
                <a:latin typeface="Tahoma" pitchFamily="34" charset="0"/>
                <a:ea typeface="ＭＳ Ｐゴシック" pitchFamily="35" charset="-128"/>
                <a:cs typeface="Tahoma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87B3"/>
                </a:solidFill>
                <a:latin typeface="Tahoma" pitchFamily="34" charset="0"/>
                <a:ea typeface="ＭＳ Ｐゴシック" pitchFamily="35" charset="-128"/>
                <a:cs typeface="Tahoma" pitchFamily="34" charset="0"/>
              </a:defRPr>
            </a:lvl1pPr>
          </a:lstStyle>
          <a:p>
            <a:pPr>
              <a:defRPr/>
            </a:pPr>
            <a:fld id="{E97B984B-FC4F-4483-8FC8-B0FD0C55D3B5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031" name="Bilde 10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257925"/>
            <a:ext cx="15224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  <p:sldLayoutId id="2147483762" r:id="rId27"/>
    <p:sldLayoutId id="2147483737" r:id="rId28"/>
    <p:sldLayoutId id="2147483738" r:id="rId29"/>
    <p:sldLayoutId id="2147483739" r:id="rId30"/>
    <p:sldLayoutId id="2147483740" r:id="rId31"/>
    <p:sldLayoutId id="2147483741" r:id="rId32"/>
    <p:sldLayoutId id="2147483763" r:id="rId33"/>
  </p:sldLayoutIdLst>
  <p:transition>
    <p:fade/>
  </p:transition>
  <p:hf hdr="0"/>
  <p:txStyles>
    <p:titleStyle>
      <a:lvl1pPr algn="l" defTabSz="457200" rtl="0" fontAlgn="base">
        <a:spcBef>
          <a:spcPct val="0"/>
        </a:spcBef>
        <a:spcAft>
          <a:spcPct val="0"/>
        </a:spcAft>
        <a:defRPr sz="3000" kern="1200">
          <a:solidFill>
            <a:srgbClr val="0087B3"/>
          </a:solidFill>
          <a:latin typeface="Tahoma"/>
          <a:ea typeface="ＭＳ Ｐゴシック" pitchFamily="35" charset="-128"/>
          <a:cs typeface="Tahoma"/>
        </a:defRPr>
      </a:lvl1pPr>
      <a:lvl2pPr algn="l" defTabSz="457200" rtl="0" fontAlgn="base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  <a:cs typeface="Tahoma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  <a:cs typeface="Tahoma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  <a:cs typeface="Tahoma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  <a:cs typeface="Tahom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9pPr>
    </p:titleStyle>
    <p:bodyStyle>
      <a:lvl1pPr marL="271463" indent="-271463" algn="l" defTabSz="457200" rtl="0" fontAlgn="base">
        <a:spcBef>
          <a:spcPct val="20000"/>
        </a:spcBef>
        <a:spcAft>
          <a:spcPct val="0"/>
        </a:spcAft>
        <a:buClr>
          <a:srgbClr val="0087B3"/>
        </a:buClr>
        <a:buFont typeface="Wingdings" pitchFamily="2" charset="2"/>
        <a:buChar char="§"/>
        <a:defRPr sz="2400" kern="1200">
          <a:solidFill>
            <a:schemeClr val="tx1"/>
          </a:solidFill>
          <a:latin typeface="Tahoma"/>
          <a:ea typeface="ＭＳ Ｐゴシック" pitchFamily="35" charset="-128"/>
          <a:cs typeface="Tahoma"/>
        </a:defRPr>
      </a:lvl1pPr>
      <a:lvl2pPr marL="533400" indent="-261938" algn="l" defTabSz="457200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kern="1200">
          <a:solidFill>
            <a:schemeClr val="tx1"/>
          </a:solidFill>
          <a:latin typeface="Tahoma"/>
          <a:ea typeface="ＭＳ Ｐゴシック" pitchFamily="35" charset="-128"/>
          <a:cs typeface="Tahoma"/>
        </a:defRPr>
      </a:lvl2pPr>
      <a:lvl3pPr marL="804863" indent="-271463" algn="l" defTabSz="457200" rtl="0" fontAlgn="base">
        <a:spcBef>
          <a:spcPct val="20000"/>
        </a:spcBef>
        <a:spcAft>
          <a:spcPct val="0"/>
        </a:spcAft>
        <a:buClr>
          <a:srgbClr val="A89A80"/>
        </a:buClr>
        <a:buFont typeface="Wingdings" pitchFamily="2" charset="2"/>
        <a:buChar char="§"/>
        <a:defRPr kern="1200">
          <a:solidFill>
            <a:schemeClr val="tx1"/>
          </a:solidFill>
          <a:latin typeface="Tahoma"/>
          <a:ea typeface="ＭＳ Ｐゴシック" pitchFamily="35" charset="-128"/>
          <a:cs typeface="Tahoma"/>
        </a:defRPr>
      </a:lvl3pPr>
      <a:lvl4pPr marL="712788" indent="-165100" algn="l" defTabSz="457200" rtl="0" fontAlgn="base">
        <a:spcBef>
          <a:spcPct val="20000"/>
        </a:spcBef>
        <a:spcAft>
          <a:spcPct val="0"/>
        </a:spcAft>
        <a:buClr>
          <a:srgbClr val="E57B20"/>
        </a:buClr>
        <a:buFont typeface="Wingdings" pitchFamily="2" charset="2"/>
        <a:buChar char="§"/>
        <a:defRPr sz="2000" kern="1200">
          <a:solidFill>
            <a:schemeClr val="tx1"/>
          </a:solidFill>
          <a:latin typeface="Tahoma"/>
          <a:ea typeface="ＭＳ Ｐゴシック" pitchFamily="35" charset="-128"/>
          <a:cs typeface="Tahoma"/>
        </a:defRPr>
      </a:lvl4pPr>
      <a:lvl5pPr marL="895350" indent="-173038" algn="l" defTabSz="438150" rtl="0" fontAlgn="base">
        <a:spcBef>
          <a:spcPct val="20000"/>
        </a:spcBef>
        <a:spcAft>
          <a:spcPct val="0"/>
        </a:spcAft>
        <a:buClr>
          <a:srgbClr val="981D19"/>
        </a:buClr>
        <a:buFont typeface="Wingdings" pitchFamily="2" charset="2"/>
        <a:buChar char="§"/>
        <a:defRPr sz="2000" kern="1200">
          <a:solidFill>
            <a:schemeClr val="tx1"/>
          </a:solidFill>
          <a:latin typeface="Tahoma"/>
          <a:ea typeface="ＭＳ Ｐゴシック" pitchFamily="35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Documents and Settings\HP\Skrivebord\Kunder\NHO\UNNI ut\PPT MAL brukerveiledning\HVIT STRI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3"/>
          <a:stretch>
            <a:fillRect/>
          </a:stretch>
        </p:blipFill>
        <p:spPr bwMode="auto">
          <a:xfrm>
            <a:off x="0" y="6159500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742950" y="203200"/>
            <a:ext cx="7943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42950" y="1600200"/>
            <a:ext cx="79438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724650" y="6356350"/>
            <a:ext cx="129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87B3"/>
                </a:solidFill>
                <a:latin typeface="Tahoma" pitchFamily="34" charset="0"/>
                <a:ea typeface="ＭＳ Ｐゴシック" pitchFamily="35" charset="-128"/>
                <a:cs typeface="Tahoma" pitchFamily="34" charset="0"/>
              </a:defRPr>
            </a:lvl1pPr>
          </a:lstStyle>
          <a:p>
            <a:pPr>
              <a:defRPr/>
            </a:pPr>
            <a:fld id="{149AA6D3-E007-4A8B-B7BA-07EB2F48369B}" type="datetime1">
              <a:rPr lang="nb-NO"/>
              <a:pPr>
                <a:defRPr/>
              </a:pPr>
              <a:t>27.02.2012</a:t>
            </a:fld>
            <a:endParaRPr lang="nb-NO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7575" y="6356350"/>
            <a:ext cx="35798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dirty="0">
                <a:solidFill>
                  <a:srgbClr val="0087B3"/>
                </a:solidFill>
                <a:latin typeface="Tahoma" pitchFamily="34" charset="0"/>
                <a:ea typeface="ＭＳ Ｐゴシック" pitchFamily="35" charset="-128"/>
                <a:cs typeface="Tahoma" pitchFamily="34" charset="0"/>
              </a:defRPr>
            </a:lvl1pPr>
          </a:lstStyle>
          <a:p>
            <a:pPr>
              <a:defRPr/>
            </a:pPr>
            <a:r>
              <a:rPr lang="nb-NO"/>
              <a:t>[Presentasjonsheading]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87B3"/>
                </a:solidFill>
                <a:latin typeface="Tahoma" pitchFamily="34" charset="0"/>
                <a:ea typeface="ＭＳ Ｐゴシック" pitchFamily="35" charset="-128"/>
                <a:cs typeface="Tahoma" pitchFamily="34" charset="0"/>
              </a:defRPr>
            </a:lvl1pPr>
          </a:lstStyle>
          <a:p>
            <a:pPr>
              <a:defRPr/>
            </a:pPr>
            <a:fld id="{5172937D-24F9-4009-82FF-32A9920E7D9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2056" name="Bild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257925"/>
            <a:ext cx="15224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457200" rtl="0" fontAlgn="base">
        <a:spcBef>
          <a:spcPct val="0"/>
        </a:spcBef>
        <a:spcAft>
          <a:spcPct val="0"/>
        </a:spcAft>
        <a:defRPr sz="3000" kern="1200">
          <a:solidFill>
            <a:srgbClr val="0087B3"/>
          </a:solidFill>
          <a:latin typeface="Tahoma"/>
          <a:ea typeface="ＭＳ Ｐゴシック" pitchFamily="35" charset="-128"/>
          <a:cs typeface="Tahoma"/>
        </a:defRPr>
      </a:lvl1pPr>
      <a:lvl2pPr algn="l" defTabSz="457200" rtl="0" fontAlgn="base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  <a:cs typeface="Tahoma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  <a:cs typeface="Tahoma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  <a:cs typeface="Tahoma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  <a:cs typeface="Tahom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0087B3"/>
          </a:solidFill>
          <a:latin typeface="Tahoma" pitchFamily="35" charset="0"/>
          <a:ea typeface="ＭＳ Ｐゴシック" pitchFamily="35" charset="-128"/>
        </a:defRPr>
      </a:lvl9pPr>
    </p:titleStyle>
    <p:bodyStyle>
      <a:lvl1pPr marL="182563" indent="-182563" algn="l" defTabSz="457200" rtl="0" fontAlgn="base">
        <a:spcBef>
          <a:spcPct val="20000"/>
        </a:spcBef>
        <a:spcAft>
          <a:spcPct val="0"/>
        </a:spcAft>
        <a:buClr>
          <a:srgbClr val="0087B3"/>
        </a:buClr>
        <a:buFont typeface="Wingdings" pitchFamily="2" charset="2"/>
        <a:buChar char="§"/>
        <a:defRPr sz="2400" kern="1200">
          <a:solidFill>
            <a:schemeClr val="tx1"/>
          </a:solidFill>
          <a:latin typeface="Tahoma"/>
          <a:ea typeface="ＭＳ Ｐゴシック" pitchFamily="35" charset="-128"/>
          <a:cs typeface="Tahoma"/>
        </a:defRPr>
      </a:lvl1pPr>
      <a:lvl2pPr marL="360363" indent="-185738" algn="l" defTabSz="457200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kern="1200">
          <a:solidFill>
            <a:schemeClr val="tx1"/>
          </a:solidFill>
          <a:latin typeface="Tahoma"/>
          <a:ea typeface="ＭＳ Ｐゴシック" pitchFamily="35" charset="-128"/>
          <a:cs typeface="Tahoma"/>
        </a:defRPr>
      </a:lvl2pPr>
      <a:lvl3pPr marL="542925" indent="-187325" algn="l" defTabSz="457200" rtl="0" fontAlgn="base">
        <a:spcBef>
          <a:spcPct val="20000"/>
        </a:spcBef>
        <a:spcAft>
          <a:spcPct val="0"/>
        </a:spcAft>
        <a:buClr>
          <a:srgbClr val="A89A80"/>
        </a:buClr>
        <a:buFont typeface="Wingdings" pitchFamily="2" charset="2"/>
        <a:buChar char="§"/>
        <a:defRPr kern="1200">
          <a:solidFill>
            <a:schemeClr val="tx1"/>
          </a:solidFill>
          <a:latin typeface="Tahoma"/>
          <a:ea typeface="ＭＳ Ｐゴシック" pitchFamily="35" charset="-128"/>
          <a:cs typeface="Tahoma"/>
        </a:defRPr>
      </a:lvl3pPr>
      <a:lvl4pPr marL="712788" indent="-165100" algn="l" defTabSz="457200" rtl="0" fontAlgn="base">
        <a:spcBef>
          <a:spcPct val="20000"/>
        </a:spcBef>
        <a:spcAft>
          <a:spcPct val="0"/>
        </a:spcAft>
        <a:buClr>
          <a:srgbClr val="E57B20"/>
        </a:buClr>
        <a:buFont typeface="Wingdings" pitchFamily="2" charset="2"/>
        <a:buChar char="§"/>
        <a:defRPr sz="2000" kern="1200">
          <a:solidFill>
            <a:schemeClr val="tx1"/>
          </a:solidFill>
          <a:latin typeface="Tahoma"/>
          <a:ea typeface="ＭＳ Ｐゴシック" pitchFamily="35" charset="-128"/>
          <a:cs typeface="Tahoma"/>
        </a:defRPr>
      </a:lvl4pPr>
      <a:lvl5pPr marL="895350" indent="-173038" algn="l" defTabSz="438150" rtl="0" fontAlgn="base">
        <a:spcBef>
          <a:spcPct val="20000"/>
        </a:spcBef>
        <a:spcAft>
          <a:spcPct val="0"/>
        </a:spcAft>
        <a:buClr>
          <a:srgbClr val="981D19"/>
        </a:buClr>
        <a:buFont typeface="Wingdings" pitchFamily="2" charset="2"/>
        <a:buChar char="§"/>
        <a:defRPr sz="2000" kern="1200">
          <a:solidFill>
            <a:schemeClr val="tx1"/>
          </a:solidFill>
          <a:latin typeface="Tahoma"/>
          <a:ea typeface="ＭＳ Ｐゴシック" pitchFamily="35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png"/><Relationship Id="rId4" Type="http://schemas.openxmlformats.org/officeDocument/2006/relationships/oleObject" Target="../embeddings/Microsoft_Excel_97-2003-regneark1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oleObject" Target="../embeddings/Microsoft_Excel_97-2003-regneark2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png"/><Relationship Id="rId4" Type="http://schemas.openxmlformats.org/officeDocument/2006/relationships/oleObject" Target="../embeddings/Microsoft_Excel_97-2003-regneark3.xls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2875" y="3992563"/>
            <a:ext cx="7820025" cy="67627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Results and lessons to be learned from the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liberalisation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of long distance bus and coach lines in Norway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endParaRPr lang="nb-NO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60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>
              <a:ea typeface="ＭＳ Ｐゴシック" pitchFamily="34" charset="-128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tel 1"/>
          <p:cNvSpPr>
            <a:spLocks noGrp="1"/>
          </p:cNvSpPr>
          <p:nvPr>
            <p:ph type="title"/>
          </p:nvPr>
        </p:nvSpPr>
        <p:spPr>
          <a:xfrm>
            <a:off x="733425" y="265113"/>
            <a:ext cx="7943850" cy="1143000"/>
          </a:xfrm>
        </p:spPr>
        <p:txBody>
          <a:bodyPr/>
          <a:lstStyle/>
          <a:p>
            <a:r>
              <a:rPr lang="en-GB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High passenger growth in 15 years </a:t>
            </a:r>
            <a:br>
              <a:rPr lang="en-GB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</a:br>
            <a:r>
              <a:rPr lang="en-GB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– some stagnation in the last 3 years</a:t>
            </a:r>
          </a:p>
        </p:txBody>
      </p:sp>
      <p:sp>
        <p:nvSpPr>
          <p:cNvPr id="26627" name="Plassholder for dato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nb-NO" smtClean="0">
              <a:solidFill>
                <a:srgbClr val="0087B3"/>
              </a:solidFill>
              <a:latin typeface="Tahoma" pitchFamily="34" charset="0"/>
            </a:endParaRPr>
          </a:p>
        </p:txBody>
      </p:sp>
      <p:sp>
        <p:nvSpPr>
          <p:cNvPr id="26628" name="Plassholder for bunntekst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nb-NO" smtClean="0">
              <a:solidFill>
                <a:srgbClr val="0087B3"/>
              </a:solidFill>
              <a:latin typeface="Tahoma" pitchFamily="34" charset="0"/>
            </a:endParaRPr>
          </a:p>
        </p:txBody>
      </p:sp>
      <p:sp>
        <p:nvSpPr>
          <p:cNvPr id="26629" name="Plassholder for lysbildenumm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D9C453E-295D-4EF8-863C-94A2501A0AE8}" type="slidenum">
              <a:rPr lang="nb-NO" smtClean="0">
                <a:solidFill>
                  <a:srgbClr val="0087B3"/>
                </a:solidFill>
                <a:latin typeface="Tahoma" pitchFamily="34" charset="0"/>
              </a:rPr>
              <a:pPr eaLnBrk="1" hangingPunct="1"/>
              <a:t>2</a:t>
            </a:fld>
            <a:endParaRPr lang="nb-NO" smtClean="0">
              <a:solidFill>
                <a:srgbClr val="0087B3"/>
              </a:solidFill>
              <a:latin typeface="Tahoma" pitchFamily="34" charset="0"/>
            </a:endParaRPr>
          </a:p>
        </p:txBody>
      </p:sp>
      <p:graphicFrame>
        <p:nvGraphicFramePr>
          <p:cNvPr id="26630" name="Plassholder for innhold 6"/>
          <p:cNvGraphicFramePr>
            <a:graphicFrameLocks noGrp="1"/>
          </p:cNvGraphicFramePr>
          <p:nvPr>
            <p:ph idx="1"/>
          </p:nvPr>
        </p:nvGraphicFramePr>
        <p:xfrm>
          <a:off x="1025525" y="1692275"/>
          <a:ext cx="804545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r:id="rId4" imgW="8047417" imgH="4627265" progId="Excel.Chart.8">
                  <p:embed/>
                </p:oleObj>
              </mc:Choice>
              <mc:Fallback>
                <p:oleObj r:id="rId4" imgW="8047417" imgH="4627265" progId="Excel.Chart.8">
                  <p:embed/>
                  <p:pic>
                    <p:nvPicPr>
                      <p:cNvPr id="0" name="Plassholder for innhold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525" y="1692275"/>
                        <a:ext cx="8045450" cy="462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High costumer satisfaction over time</a:t>
            </a:r>
            <a:br>
              <a:rPr lang="en-GB" dirty="0" smtClean="0"/>
            </a:br>
            <a:r>
              <a:rPr lang="en-GB" dirty="0" smtClean="0"/>
              <a:t>- express bus scores higher then ordinary public transport</a:t>
            </a:r>
            <a:endParaRPr lang="en-GB" dirty="0"/>
          </a:p>
        </p:txBody>
      </p:sp>
      <p:graphicFrame>
        <p:nvGraphicFramePr>
          <p:cNvPr id="27651" name="Plassholder for innhold 10"/>
          <p:cNvGraphicFramePr>
            <a:graphicFrameLocks noGrp="1"/>
          </p:cNvGraphicFramePr>
          <p:nvPr>
            <p:ph idx="1"/>
          </p:nvPr>
        </p:nvGraphicFramePr>
        <p:xfrm>
          <a:off x="246063" y="1919288"/>
          <a:ext cx="5716587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r:id="rId4" imgW="5718544" imgH="4011516" progId="Excel.Chart.8">
                  <p:embed/>
                </p:oleObj>
              </mc:Choice>
              <mc:Fallback>
                <p:oleObj r:id="rId4" imgW="5718544" imgH="4011516" progId="Excel.Chart.8">
                  <p:embed/>
                  <p:pic>
                    <p:nvPicPr>
                      <p:cNvPr id="0" name="Plassholder for innhold 1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3" y="1919288"/>
                        <a:ext cx="5716587" cy="401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Plassholder for dato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nb-NO" smtClean="0">
              <a:solidFill>
                <a:srgbClr val="0087B3"/>
              </a:solidFill>
              <a:latin typeface="Tahoma" pitchFamily="34" charset="0"/>
            </a:endParaRPr>
          </a:p>
        </p:txBody>
      </p:sp>
      <p:sp>
        <p:nvSpPr>
          <p:cNvPr id="27653" name="Plassholder for bunntekst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nb-NO" smtClean="0">
              <a:solidFill>
                <a:srgbClr val="0087B3"/>
              </a:solidFill>
              <a:latin typeface="Tahoma" pitchFamily="34" charset="0"/>
            </a:endParaRPr>
          </a:p>
        </p:txBody>
      </p:sp>
      <p:sp>
        <p:nvSpPr>
          <p:cNvPr id="27654" name="Plassholder for lysbildenumm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DD3A09B-CBA9-4F2D-8D66-79CDD110D8D5}" type="slidenum">
              <a:rPr lang="nb-NO" smtClean="0">
                <a:solidFill>
                  <a:srgbClr val="0087B3"/>
                </a:solidFill>
                <a:latin typeface="Tahoma" pitchFamily="34" charset="0"/>
              </a:rPr>
              <a:pPr eaLnBrk="1" hangingPunct="1"/>
              <a:t>3</a:t>
            </a:fld>
            <a:endParaRPr lang="nb-NO" smtClean="0">
              <a:solidFill>
                <a:srgbClr val="0087B3"/>
              </a:solidFill>
              <a:latin typeface="Tahoma" pitchFamily="34" charset="0"/>
            </a:endParaRPr>
          </a:p>
        </p:txBody>
      </p:sp>
      <p:pic>
        <p:nvPicPr>
          <p:cNvPr id="27655" name="Picture 2" descr="F:\Mona - HTML\Bilder\Medlemmer\NS og Ottadalen Billag\NFX ved Helletunellen 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3" y="1312863"/>
            <a:ext cx="3462337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Development in Express bus market from 2000</a:t>
            </a:r>
          </a:p>
        </p:txBody>
      </p:sp>
      <p:sp>
        <p:nvSpPr>
          <p:cNvPr id="28675" name="Plassholder for dato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nb-NO" smtClean="0">
              <a:solidFill>
                <a:srgbClr val="0087B3"/>
              </a:solidFill>
              <a:latin typeface="Tahoma" pitchFamily="34" charset="0"/>
            </a:endParaRPr>
          </a:p>
        </p:txBody>
      </p:sp>
      <p:sp>
        <p:nvSpPr>
          <p:cNvPr id="28676" name="Plassholder for bunntekst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 smtClean="0">
                <a:solidFill>
                  <a:srgbClr val="0087B3"/>
                </a:solidFill>
                <a:latin typeface="Tahoma" pitchFamily="34" charset="0"/>
              </a:rPr>
              <a:t>Kilde: TØI</a:t>
            </a:r>
          </a:p>
        </p:txBody>
      </p:sp>
      <p:sp>
        <p:nvSpPr>
          <p:cNvPr id="28677" name="Plassholder for lysbildenumm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F56A46E-0BFE-4637-8D67-D1BC504D2F9C}" type="slidenum">
              <a:rPr lang="nb-NO" smtClean="0">
                <a:solidFill>
                  <a:srgbClr val="0087B3"/>
                </a:solidFill>
                <a:latin typeface="Tahoma" pitchFamily="34" charset="0"/>
              </a:rPr>
              <a:pPr eaLnBrk="1" hangingPunct="1"/>
              <a:t>4</a:t>
            </a:fld>
            <a:endParaRPr lang="nb-NO" smtClean="0">
              <a:solidFill>
                <a:srgbClr val="0087B3"/>
              </a:solidFill>
              <a:latin typeface="Tahoma" pitchFamily="34" charset="0"/>
            </a:endParaRPr>
          </a:p>
        </p:txBody>
      </p:sp>
      <p:graphicFrame>
        <p:nvGraphicFramePr>
          <p:cNvPr id="7" name="Plassholder for innhold 9"/>
          <p:cNvGraphicFramePr>
            <a:graphicFrameLocks noGrp="1"/>
          </p:cNvGraphicFramePr>
          <p:nvPr>
            <p:ph idx="1"/>
          </p:nvPr>
        </p:nvGraphicFramePr>
        <p:xfrm>
          <a:off x="742950" y="1600200"/>
          <a:ext cx="79438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tel 1"/>
          <p:cNvSpPr>
            <a:spLocks noGrp="1"/>
          </p:cNvSpPr>
          <p:nvPr>
            <p:ph type="title"/>
          </p:nvPr>
        </p:nvSpPr>
        <p:spPr>
          <a:xfrm>
            <a:off x="793750" y="274638"/>
            <a:ext cx="7943850" cy="1143000"/>
          </a:xfrm>
        </p:spPr>
        <p:txBody>
          <a:bodyPr/>
          <a:lstStyle/>
          <a:p>
            <a:r>
              <a:rPr lang="en-GB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Conclusions from a new study from Institute of Transport Economics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nb-NO" dirty="0"/>
          </a:p>
          <a:p>
            <a:pPr lvl="0"/>
            <a:r>
              <a:rPr lang="en-GB" dirty="0"/>
              <a:t>Express bus industry has grown after liberalisation (1998-2003). Stagnation and small decline slightly from 2007/2008</a:t>
            </a:r>
            <a:br>
              <a:rPr lang="en-GB" dirty="0"/>
            </a:br>
            <a:endParaRPr lang="nb-NO" dirty="0"/>
          </a:p>
          <a:p>
            <a:pPr lvl="0"/>
            <a:r>
              <a:rPr lang="en-GB" dirty="0"/>
              <a:t>In general, the routes are commercially-driven.</a:t>
            </a:r>
            <a:br>
              <a:rPr lang="en-GB" dirty="0"/>
            </a:br>
            <a:r>
              <a:rPr lang="en-GB" dirty="0"/>
              <a:t>But there is an element of grant</a:t>
            </a:r>
            <a:endParaRPr lang="nb-NO" dirty="0"/>
          </a:p>
          <a:p>
            <a:pPr marL="0" indent="0">
              <a:buNone/>
            </a:pPr>
            <a:r>
              <a:rPr lang="en-GB" dirty="0"/>
              <a:t> </a:t>
            </a:r>
            <a:endParaRPr lang="nb-NO" dirty="0"/>
          </a:p>
          <a:p>
            <a:pPr lvl="0"/>
            <a:r>
              <a:rPr lang="en-GB" dirty="0"/>
              <a:t>Important services in rural areas when it is complementing the public transport offered by the county.</a:t>
            </a:r>
            <a:endParaRPr lang="nb-NO" dirty="0"/>
          </a:p>
          <a:p>
            <a:pPr marL="0" indent="0">
              <a:buNone/>
            </a:pPr>
            <a:r>
              <a:rPr lang="en-GB" dirty="0"/>
              <a:t> </a:t>
            </a:r>
            <a:endParaRPr lang="nb-NO" dirty="0"/>
          </a:p>
          <a:p>
            <a:pPr lvl="0"/>
            <a:r>
              <a:rPr lang="en-GB" dirty="0"/>
              <a:t>The express bus system gives favourable economic benefit for the society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29700" name="Plassholder for dato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nb-NO" smtClean="0">
              <a:solidFill>
                <a:srgbClr val="0087B3"/>
              </a:solidFill>
              <a:latin typeface="Tahoma" pitchFamily="34" charset="0"/>
            </a:endParaRPr>
          </a:p>
        </p:txBody>
      </p:sp>
      <p:sp>
        <p:nvSpPr>
          <p:cNvPr id="29701" name="Plassholder for bunntekst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nb-NO" smtClean="0">
              <a:solidFill>
                <a:srgbClr val="0087B3"/>
              </a:solidFill>
              <a:latin typeface="Tahoma" pitchFamily="34" charset="0"/>
            </a:endParaRPr>
          </a:p>
        </p:txBody>
      </p:sp>
      <p:sp>
        <p:nvSpPr>
          <p:cNvPr id="29702" name="Plassholder for lysbildenumm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960E4A8-FB9C-4F7B-8B92-7C29D6F56A41}" type="slidenum">
              <a:rPr lang="nb-NO" smtClean="0">
                <a:solidFill>
                  <a:srgbClr val="0087B3"/>
                </a:solidFill>
                <a:latin typeface="Tahoma" pitchFamily="34" charset="0"/>
              </a:rPr>
              <a:pPr eaLnBrk="1" hangingPunct="1"/>
              <a:t>5</a:t>
            </a:fld>
            <a:endParaRPr lang="nb-NO" smtClean="0">
              <a:solidFill>
                <a:srgbClr val="0087B3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Driving forces behind the successful development in the market </a:t>
            </a:r>
          </a:p>
        </p:txBody>
      </p:sp>
      <p:sp>
        <p:nvSpPr>
          <p:cNvPr id="3072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Calibri" pitchFamily="34" charset="0"/>
              <a:buAutoNum type="arabicPeriod"/>
            </a:pPr>
            <a:r>
              <a:rPr lang="en-GB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Innovative entrepreneurs who were willing to take risks </a:t>
            </a:r>
          </a:p>
          <a:p>
            <a:pPr lvl="2"/>
            <a:r>
              <a:rPr lang="en-GB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Creation of new routes</a:t>
            </a:r>
          </a:p>
          <a:p>
            <a:pPr lvl="2"/>
            <a:r>
              <a:rPr lang="en-GB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Establishment of new concepts</a:t>
            </a:r>
          </a:p>
          <a:p>
            <a:pPr lvl="2"/>
            <a:endParaRPr lang="en-GB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marL="457200" indent="-457200">
              <a:buFont typeface="Calibri" pitchFamily="34" charset="0"/>
              <a:buAutoNum type="arabicPeriod"/>
            </a:pPr>
            <a:r>
              <a:rPr lang="en-GB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Cooperation with the county on routes</a:t>
            </a:r>
          </a:p>
          <a:p>
            <a:pPr lvl="2"/>
            <a:r>
              <a:rPr lang="en-GB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Express bus = local transport in area wit low population density</a:t>
            </a:r>
          </a:p>
          <a:p>
            <a:pPr lvl="2"/>
            <a:r>
              <a:rPr lang="en-GB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PTAs buy capacity (seats) for pupils</a:t>
            </a:r>
          </a:p>
          <a:p>
            <a:pPr lvl="1"/>
            <a:endParaRPr lang="en-GB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marL="457200" indent="-457200">
              <a:buFont typeface="Calibri" pitchFamily="34" charset="0"/>
              <a:buAutoNum type="arabicPeriod"/>
            </a:pPr>
            <a:r>
              <a:rPr lang="en-GB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Liberalisation of the access to the market</a:t>
            </a:r>
            <a:br>
              <a:rPr lang="en-GB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</a:br>
            <a:endParaRPr lang="en-GB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30724" name="Plassholder for dato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nb-NO" smtClean="0">
              <a:solidFill>
                <a:srgbClr val="0087B3"/>
              </a:solidFill>
              <a:latin typeface="Tahoma" pitchFamily="34" charset="0"/>
            </a:endParaRPr>
          </a:p>
        </p:txBody>
      </p:sp>
      <p:sp>
        <p:nvSpPr>
          <p:cNvPr id="30725" name="Plassholder for bunntekst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nb-NO" smtClean="0">
              <a:solidFill>
                <a:srgbClr val="0087B3"/>
              </a:solidFill>
              <a:latin typeface="Tahoma" pitchFamily="34" charset="0"/>
            </a:endParaRPr>
          </a:p>
        </p:txBody>
      </p:sp>
      <p:sp>
        <p:nvSpPr>
          <p:cNvPr id="30726" name="Plassholder for lysbildenumm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0C15121-4FF1-4360-9337-2C233C698A60}" type="slidenum">
              <a:rPr lang="nb-NO" smtClean="0">
                <a:solidFill>
                  <a:srgbClr val="0087B3"/>
                </a:solidFill>
                <a:latin typeface="Tahoma" pitchFamily="34" charset="0"/>
              </a:rPr>
              <a:pPr eaLnBrk="1" hangingPunct="1"/>
              <a:t>6</a:t>
            </a:fld>
            <a:endParaRPr lang="nb-NO" smtClean="0">
              <a:solidFill>
                <a:srgbClr val="0087B3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tel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1143000"/>
          </a:xfrm>
        </p:spPr>
        <p:txBody>
          <a:bodyPr/>
          <a:lstStyle/>
          <a:p>
            <a:r>
              <a:rPr lang="en-GB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What happened ?</a:t>
            </a:r>
          </a:p>
        </p:txBody>
      </p:sp>
      <p:graphicFrame>
        <p:nvGraphicFramePr>
          <p:cNvPr id="31747" name="Plassholder for innhold 6"/>
          <p:cNvGraphicFramePr>
            <a:graphicFrameLocks noGrp="1"/>
          </p:cNvGraphicFramePr>
          <p:nvPr>
            <p:ph sz="half" idx="1"/>
          </p:nvPr>
        </p:nvGraphicFramePr>
        <p:xfrm>
          <a:off x="406400" y="1549400"/>
          <a:ext cx="4140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r:id="rId4" imgW="4139543" imgH="4627265" progId="Excel.Chart.8">
                  <p:embed/>
                </p:oleObj>
              </mc:Choice>
              <mc:Fallback>
                <p:oleObj r:id="rId4" imgW="4139543" imgH="4627265" progId="Excel.Chart.8">
                  <p:embed/>
                  <p:pic>
                    <p:nvPicPr>
                      <p:cNvPr id="0" name="Plassholder for innhold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4140200" cy="462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ssholder for innhold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GB" dirty="0" smtClean="0"/>
              <a:t>Allowed to compete with the railway after the permission was given. 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GB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GB" dirty="0" smtClean="0"/>
              <a:t>Full liberalisation in two steps</a:t>
            </a:r>
          </a:p>
          <a:p>
            <a:pPr lvl="2">
              <a:defRPr/>
            </a:pPr>
            <a:r>
              <a:rPr lang="en-GB" dirty="0" smtClean="0"/>
              <a:t>Free to compete with railway in eastern Norway</a:t>
            </a:r>
          </a:p>
          <a:p>
            <a:pPr lvl="2">
              <a:defRPr/>
            </a:pPr>
            <a:r>
              <a:rPr lang="en-GB" dirty="0" smtClean="0"/>
              <a:t>Free access to market in the whole country</a:t>
            </a:r>
          </a:p>
          <a:p>
            <a:pPr marL="990600" lvl="2" indent="-457200">
              <a:buFont typeface="+mj-lt"/>
              <a:buAutoNum type="arabicPeriod"/>
              <a:defRPr/>
            </a:pPr>
            <a:endParaRPr lang="en-GB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GB" dirty="0" smtClean="0"/>
              <a:t>Competitions from low cost airline, train and PTA taking over some lines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lvl="2">
              <a:defRPr/>
            </a:pPr>
            <a:endParaRPr lang="en-US" dirty="0" smtClean="0"/>
          </a:p>
        </p:txBody>
      </p:sp>
      <p:sp>
        <p:nvSpPr>
          <p:cNvPr id="31749" name="Plassholder for dato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nb-NO" smtClean="0">
              <a:solidFill>
                <a:srgbClr val="0087B3"/>
              </a:solidFill>
              <a:latin typeface="Tahoma" pitchFamily="34" charset="0"/>
            </a:endParaRPr>
          </a:p>
        </p:txBody>
      </p:sp>
      <p:sp>
        <p:nvSpPr>
          <p:cNvPr id="31750" name="Plassholder for bunntekst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nb-NO" smtClean="0">
              <a:solidFill>
                <a:srgbClr val="0087B3"/>
              </a:solidFill>
              <a:latin typeface="Tahoma" pitchFamily="34" charset="0"/>
            </a:endParaRPr>
          </a:p>
        </p:txBody>
      </p:sp>
      <p:sp>
        <p:nvSpPr>
          <p:cNvPr id="31751" name="Plassholder for lysbildenumm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D310A92-960B-43F9-9606-020A262BE501}" type="slidenum">
              <a:rPr lang="nb-NO" smtClean="0">
                <a:solidFill>
                  <a:srgbClr val="0087B3"/>
                </a:solidFill>
                <a:latin typeface="Tahoma" pitchFamily="34" charset="0"/>
              </a:rPr>
              <a:pPr eaLnBrk="1" hangingPunct="1"/>
              <a:t>7</a:t>
            </a:fld>
            <a:endParaRPr lang="nb-NO" smtClean="0">
              <a:solidFill>
                <a:srgbClr val="0087B3"/>
              </a:solidFill>
              <a:latin typeface="Tahoma" pitchFamily="34" charset="0"/>
            </a:endParaRPr>
          </a:p>
        </p:txBody>
      </p:sp>
      <p:sp>
        <p:nvSpPr>
          <p:cNvPr id="31752" name="TekstSylinder 7"/>
          <p:cNvSpPr txBox="1">
            <a:spLocks noChangeArrowheads="1"/>
          </p:cNvSpPr>
          <p:nvPr/>
        </p:nvSpPr>
        <p:spPr bwMode="auto">
          <a:xfrm>
            <a:off x="1970088" y="4602163"/>
            <a:ext cx="311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>
                <a:latin typeface="Tahoma" pitchFamily="34" charset="0"/>
                <a:cs typeface="Tahoma" pitchFamily="34" charset="0"/>
              </a:rPr>
              <a:t>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Conclusions</a:t>
            </a:r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bus industry  can and will make  new and  attractive express bus services if the conditions are right</a:t>
            </a:r>
            <a:br>
              <a:rPr lang="en-GB" dirty="0"/>
            </a:br>
            <a:endParaRPr lang="nb-NO" dirty="0"/>
          </a:p>
          <a:p>
            <a:r>
              <a:rPr lang="en-GB" dirty="0"/>
              <a:t>The market and competition functioning, it gives more </a:t>
            </a:r>
            <a:r>
              <a:rPr lang="en-GB" dirty="0" smtClean="0"/>
              <a:t>passengers</a:t>
            </a:r>
          </a:p>
          <a:p>
            <a:pPr lvl="2"/>
            <a:r>
              <a:rPr lang="en-US" dirty="0" smtClean="0"/>
              <a:t>between modes of transport   </a:t>
            </a:r>
          </a:p>
          <a:p>
            <a:pPr lvl="2">
              <a:defRPr/>
            </a:pPr>
            <a:r>
              <a:rPr lang="en-US" dirty="0" smtClean="0"/>
              <a:t>between </a:t>
            </a:r>
            <a:r>
              <a:rPr lang="en-US" dirty="0"/>
              <a:t>different </a:t>
            </a:r>
            <a:r>
              <a:rPr lang="en-US" dirty="0" smtClean="0"/>
              <a:t>express bus services</a:t>
            </a:r>
            <a:r>
              <a:rPr lang="nb-NO" dirty="0" smtClean="0"/>
              <a:t>  </a:t>
            </a:r>
          </a:p>
          <a:p>
            <a:pPr marL="271462" lvl="1" indent="0">
              <a:buFont typeface="Wingdings" pitchFamily="2" charset="2"/>
              <a:buNone/>
              <a:defRPr/>
            </a:pPr>
            <a:endParaRPr lang="nb-NO" dirty="0"/>
          </a:p>
          <a:p>
            <a:pPr>
              <a:defRPr/>
            </a:pPr>
            <a:r>
              <a:rPr lang="en-GB" dirty="0" smtClean="0"/>
              <a:t>Cooperation between PTA and </a:t>
            </a:r>
            <a:r>
              <a:rPr lang="en-GB" dirty="0" err="1" smtClean="0"/>
              <a:t>exspressbuscompanies</a:t>
            </a:r>
            <a:r>
              <a:rPr lang="en-GB" dirty="0" smtClean="0"/>
              <a:t> are important</a:t>
            </a:r>
          </a:p>
          <a:p>
            <a:pPr lvl="1">
              <a:defRPr/>
            </a:pPr>
            <a:r>
              <a:rPr lang="en-GB" dirty="0" smtClean="0"/>
              <a:t>Terminals and travel information</a:t>
            </a:r>
          </a:p>
          <a:p>
            <a:pPr lvl="1">
              <a:defRPr/>
            </a:pPr>
            <a:r>
              <a:rPr lang="en-GB" dirty="0" smtClean="0"/>
              <a:t>Rural areas</a:t>
            </a:r>
          </a:p>
          <a:p>
            <a:pPr lvl="1" algn="ctr">
              <a:defRPr/>
            </a:pPr>
            <a:endParaRPr lang="nb-NO" dirty="0"/>
          </a:p>
        </p:txBody>
      </p:sp>
      <p:sp>
        <p:nvSpPr>
          <p:cNvPr id="32772" name="Plassholder for dato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nb-NO" smtClean="0">
              <a:solidFill>
                <a:srgbClr val="0087B3"/>
              </a:solidFill>
              <a:latin typeface="Tahoma" pitchFamily="34" charset="0"/>
            </a:endParaRPr>
          </a:p>
        </p:txBody>
      </p:sp>
      <p:sp>
        <p:nvSpPr>
          <p:cNvPr id="32773" name="Plassholder for bunntekst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nb-NO" smtClean="0">
              <a:solidFill>
                <a:srgbClr val="0087B3"/>
              </a:solidFill>
              <a:latin typeface="Tahoma" pitchFamily="34" charset="0"/>
            </a:endParaRPr>
          </a:p>
        </p:txBody>
      </p:sp>
      <p:sp>
        <p:nvSpPr>
          <p:cNvPr id="32774" name="Plassholder for lysbildenumm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EA79D15-312E-46F2-B7CA-6DDB971986B7}" type="slidenum">
              <a:rPr lang="nb-NO" smtClean="0">
                <a:solidFill>
                  <a:srgbClr val="0087B3"/>
                </a:solidFill>
                <a:latin typeface="Tahoma" pitchFamily="34" charset="0"/>
              </a:rPr>
              <a:pPr eaLnBrk="1" hangingPunct="1"/>
              <a:t>8</a:t>
            </a:fld>
            <a:endParaRPr lang="nb-NO" smtClean="0">
              <a:solidFill>
                <a:srgbClr val="0087B3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HO Transport Presentasjon">
  <a:themeElements>
    <a:clrScheme name="NH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87B3"/>
      </a:accent1>
      <a:accent2>
        <a:srgbClr val="A89A80"/>
      </a:accent2>
      <a:accent3>
        <a:srgbClr val="981D19"/>
      </a:accent3>
      <a:accent4>
        <a:srgbClr val="E57B20"/>
      </a:accent4>
      <a:accent5>
        <a:srgbClr val="A1BF26"/>
      </a:accent5>
      <a:accent6>
        <a:srgbClr val="F2C723"/>
      </a:accent6>
      <a:hlink>
        <a:srgbClr val="28663D"/>
      </a:hlink>
      <a:folHlink>
        <a:srgbClr val="43342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Tahoma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>
    <a:extraClrScheme>
      <a:clrScheme name="NHO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1 2">
        <a:dk1>
          <a:srgbClr val="000000"/>
        </a:dk1>
        <a:lt1>
          <a:srgbClr val="FFFFFF"/>
        </a:lt1>
        <a:dk2>
          <a:srgbClr val="0087B3"/>
        </a:dk2>
        <a:lt2>
          <a:srgbClr val="A89A80"/>
        </a:lt2>
        <a:accent1>
          <a:srgbClr val="D4EDEF"/>
        </a:accent1>
        <a:accent2>
          <a:srgbClr val="00436C"/>
        </a:accent2>
        <a:accent3>
          <a:srgbClr val="FFFFFF"/>
        </a:accent3>
        <a:accent4>
          <a:srgbClr val="000000"/>
        </a:accent4>
        <a:accent5>
          <a:srgbClr val="E6F4F6"/>
        </a:accent5>
        <a:accent6>
          <a:srgbClr val="003C61"/>
        </a:accent6>
        <a:hlink>
          <a:srgbClr val="50422A"/>
        </a:hlink>
        <a:folHlink>
          <a:srgbClr val="4D004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1 3">
        <a:dk1>
          <a:srgbClr val="000000"/>
        </a:dk1>
        <a:lt1>
          <a:srgbClr val="FFFFFF"/>
        </a:lt1>
        <a:dk2>
          <a:srgbClr val="0087B3"/>
        </a:dk2>
        <a:lt2>
          <a:srgbClr val="ECE8DE"/>
        </a:lt2>
        <a:accent1>
          <a:srgbClr val="D4EDEF"/>
        </a:accent1>
        <a:accent2>
          <a:srgbClr val="00436C"/>
        </a:accent2>
        <a:accent3>
          <a:srgbClr val="FFFFFF"/>
        </a:accent3>
        <a:accent4>
          <a:srgbClr val="000000"/>
        </a:accent4>
        <a:accent5>
          <a:srgbClr val="E6F4F6"/>
        </a:accent5>
        <a:accent6>
          <a:srgbClr val="003C61"/>
        </a:accent6>
        <a:hlink>
          <a:srgbClr val="50422A"/>
        </a:hlink>
        <a:folHlink>
          <a:srgbClr val="4D004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1 4">
        <a:dk1>
          <a:srgbClr val="000000"/>
        </a:dk1>
        <a:lt1>
          <a:srgbClr val="FFFFFF"/>
        </a:lt1>
        <a:dk2>
          <a:srgbClr val="0087B3"/>
        </a:dk2>
        <a:lt2>
          <a:srgbClr val="ECE8DE"/>
        </a:lt2>
        <a:accent1>
          <a:srgbClr val="D4EDEF"/>
        </a:accent1>
        <a:accent2>
          <a:srgbClr val="00436C"/>
        </a:accent2>
        <a:accent3>
          <a:srgbClr val="FFFFFF"/>
        </a:accent3>
        <a:accent4>
          <a:srgbClr val="000000"/>
        </a:accent4>
        <a:accent5>
          <a:srgbClr val="E6F4F6"/>
        </a:accent5>
        <a:accent6>
          <a:srgbClr val="003C61"/>
        </a:accent6>
        <a:hlink>
          <a:srgbClr val="A89A80"/>
        </a:hlink>
        <a:folHlink>
          <a:srgbClr val="4D0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HO Presentasjon">
  <a:themeElements>
    <a:clrScheme name="NHO gjeldende 1">
      <a:dk1>
        <a:srgbClr val="002943"/>
      </a:dk1>
      <a:lt1>
        <a:srgbClr val="FFFFFF"/>
      </a:lt1>
      <a:dk2>
        <a:srgbClr val="0087B3"/>
      </a:dk2>
      <a:lt2>
        <a:srgbClr val="FFFFFF"/>
      </a:lt2>
      <a:accent1>
        <a:srgbClr val="0087B3"/>
      </a:accent1>
      <a:accent2>
        <a:srgbClr val="A89A80"/>
      </a:accent2>
      <a:accent3>
        <a:srgbClr val="981D19"/>
      </a:accent3>
      <a:accent4>
        <a:srgbClr val="E57B20"/>
      </a:accent4>
      <a:accent5>
        <a:srgbClr val="A1BF26"/>
      </a:accent5>
      <a:accent6>
        <a:srgbClr val="F2C723"/>
      </a:accent6>
      <a:hlink>
        <a:srgbClr val="004824"/>
      </a:hlink>
      <a:folHlink>
        <a:srgbClr val="A89A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D004A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HO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1 2">
        <a:dk1>
          <a:srgbClr val="000000"/>
        </a:dk1>
        <a:lt1>
          <a:srgbClr val="FFFFFF"/>
        </a:lt1>
        <a:dk2>
          <a:srgbClr val="0087B3"/>
        </a:dk2>
        <a:lt2>
          <a:srgbClr val="A89A80"/>
        </a:lt2>
        <a:accent1>
          <a:srgbClr val="D4EDEF"/>
        </a:accent1>
        <a:accent2>
          <a:srgbClr val="00436C"/>
        </a:accent2>
        <a:accent3>
          <a:srgbClr val="FFFFFF"/>
        </a:accent3>
        <a:accent4>
          <a:srgbClr val="000000"/>
        </a:accent4>
        <a:accent5>
          <a:srgbClr val="E6F4F6"/>
        </a:accent5>
        <a:accent6>
          <a:srgbClr val="003C61"/>
        </a:accent6>
        <a:hlink>
          <a:srgbClr val="50422A"/>
        </a:hlink>
        <a:folHlink>
          <a:srgbClr val="4D004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1 3">
        <a:dk1>
          <a:srgbClr val="000000"/>
        </a:dk1>
        <a:lt1>
          <a:srgbClr val="FFFFFF"/>
        </a:lt1>
        <a:dk2>
          <a:srgbClr val="0087B3"/>
        </a:dk2>
        <a:lt2>
          <a:srgbClr val="ECE8DE"/>
        </a:lt2>
        <a:accent1>
          <a:srgbClr val="D4EDEF"/>
        </a:accent1>
        <a:accent2>
          <a:srgbClr val="00436C"/>
        </a:accent2>
        <a:accent3>
          <a:srgbClr val="FFFFFF"/>
        </a:accent3>
        <a:accent4>
          <a:srgbClr val="000000"/>
        </a:accent4>
        <a:accent5>
          <a:srgbClr val="E6F4F6"/>
        </a:accent5>
        <a:accent6>
          <a:srgbClr val="003C61"/>
        </a:accent6>
        <a:hlink>
          <a:srgbClr val="50422A"/>
        </a:hlink>
        <a:folHlink>
          <a:srgbClr val="4D004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1 4">
        <a:dk1>
          <a:srgbClr val="000000"/>
        </a:dk1>
        <a:lt1>
          <a:srgbClr val="FFFFFF"/>
        </a:lt1>
        <a:dk2>
          <a:srgbClr val="0087B3"/>
        </a:dk2>
        <a:lt2>
          <a:srgbClr val="ECE8DE"/>
        </a:lt2>
        <a:accent1>
          <a:srgbClr val="D4EDEF"/>
        </a:accent1>
        <a:accent2>
          <a:srgbClr val="00436C"/>
        </a:accent2>
        <a:accent3>
          <a:srgbClr val="FFFFFF"/>
        </a:accent3>
        <a:accent4>
          <a:srgbClr val="000000"/>
        </a:accent4>
        <a:accent5>
          <a:srgbClr val="E6F4F6"/>
        </a:accent5>
        <a:accent6>
          <a:srgbClr val="003C61"/>
        </a:accent6>
        <a:hlink>
          <a:srgbClr val="A89A80"/>
        </a:hlink>
        <a:folHlink>
          <a:srgbClr val="4D0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NHO Transport Presentasjon</Template>
  <TotalTime>299</TotalTime>
  <Words>202</Words>
  <Application>Microsoft Office PowerPoint</Application>
  <PresentationFormat>Skjermfremvisning (4:3)</PresentationFormat>
  <Paragraphs>50</Paragraphs>
  <Slides>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1" baseType="lpstr">
      <vt:lpstr>NHO Transport Presentasjon</vt:lpstr>
      <vt:lpstr>1_NHO Presentasjon</vt:lpstr>
      <vt:lpstr>Microsoft Excel-diagram</vt:lpstr>
      <vt:lpstr>Results and lessons to be learned from the liberalisation of long distance bus and coach lines in Norway </vt:lpstr>
      <vt:lpstr>High passenger growth in 15 years  – some stagnation in the last 3 years</vt:lpstr>
      <vt:lpstr>High costumer satisfaction over time - express bus scores higher then ordinary public transport</vt:lpstr>
      <vt:lpstr>Development in Express bus market from 2000</vt:lpstr>
      <vt:lpstr>Conclusions from a new study from Institute of Transport Economics</vt:lpstr>
      <vt:lpstr>Driving forces behind the successful development in the market </vt:lpstr>
      <vt:lpstr>What happened ?</vt:lpstr>
      <vt:lpstr>Conclusions</vt:lpstr>
    </vt:vector>
  </TitlesOfParts>
  <Company>NHO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Terje Sundfjord</dc:creator>
  <cp:lastModifiedBy>Terje Sundfjord</cp:lastModifiedBy>
  <cp:revision>24</cp:revision>
  <dcterms:created xsi:type="dcterms:W3CDTF">2012-02-14T10:20:31Z</dcterms:created>
  <dcterms:modified xsi:type="dcterms:W3CDTF">2012-02-27T12:25:17Z</dcterms:modified>
</cp:coreProperties>
</file>